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3"/>
  </p:notesMasterIdLst>
  <p:sldIdLst>
    <p:sldId id="257" r:id="rId2"/>
    <p:sldId id="256" r:id="rId3"/>
    <p:sldId id="260" r:id="rId4"/>
    <p:sldId id="262" r:id="rId5"/>
    <p:sldId id="270" r:id="rId6"/>
    <p:sldId id="261" r:id="rId7"/>
    <p:sldId id="269" r:id="rId8"/>
    <p:sldId id="268" r:id="rId9"/>
    <p:sldId id="263" r:id="rId10"/>
    <p:sldId id="264" r:id="rId11"/>
    <p:sldId id="267"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BCFF"/>
    <a:srgbClr val="75B2E5"/>
    <a:srgbClr val="BFB3D5"/>
    <a:srgbClr val="89E0FF"/>
    <a:srgbClr val="9BE5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60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0041DB-02EF-4E43-B0A8-4F0A0F582732}" type="datetimeFigureOut">
              <a:rPr lang="es-MX" smtClean="0"/>
              <a:pPr/>
              <a:t>20/08/2014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EE33E-D2BC-4810-A83C-3BC18BA0D955}"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solidFill>
                  <a:prstClr val="black"/>
                </a:solidFill>
              </a:rPr>
              <a:pPr/>
              <a:t>1</a:t>
            </a:fld>
            <a:endParaRPr lang="es-E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20" name="19 Marcador de pie de página"/>
          <p:cNvSpPr>
            <a:spLocks noGrp="1"/>
          </p:cNvSpPr>
          <p:nvPr>
            <p:ph type="ftr" sz="quarter" idx="11"/>
          </p:nvPr>
        </p:nvSpPr>
        <p:spPr/>
        <p:txBody>
          <a:bodyPr/>
          <a:lstStyle>
            <a:extLst/>
          </a:lstStyle>
          <a:p>
            <a:endParaRPr lang="es-MX"/>
          </a:p>
        </p:txBody>
      </p:sp>
      <p:sp>
        <p:nvSpPr>
          <p:cNvPr id="10" name="9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a:pPr/>
              <a:t>12/17/2009</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240D5ECE-8B49-45CD-BE81-EF81920D1969}" type="slidenum">
              <a:rPr/>
              <a:pPr/>
              <a:t>‹Nº›</a:t>
            </a:fld>
            <a:endParaRPr kumimoji="0" lang="es-ES"/>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endParaRPr/>
          </a:p>
        </p:txBody>
      </p:sp>
    </p:spTree>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woTxTwoObj" preserve="1">
  <p:cSld name="2_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1_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3_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5E4B162-9CC8-4F66-8B78-91BEA3DD37F1}" type="datetimeFigureOut">
              <a:rPr lang="es-MX" smtClean="0"/>
              <a:pPr/>
              <a:t>20/08/2014</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437682BB-C513-4903-9AFE-8AF0A9834AD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E4B162-9CC8-4F66-8B78-91BEA3DD37F1}" type="datetimeFigureOut">
              <a:rPr lang="es-MX" smtClean="0"/>
              <a:pPr/>
              <a:t>20/08/2014</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37682BB-C513-4903-9AFE-8AF0A9834AD8}" type="slidenum">
              <a:rPr lang="es-MX" smtClean="0"/>
              <a:pPr/>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2" r:id="rId1"/>
    <p:sldLayoutId id="2147483715" r:id="rId2"/>
    <p:sldLayoutId id="2147483714" r:id="rId3"/>
    <p:sldLayoutId id="2147483703" r:id="rId4"/>
    <p:sldLayoutId id="2147483716"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4221088"/>
            <a:ext cx="7743825" cy="1981200"/>
          </a:xfrm>
          <a:prstGeom prst="rect">
            <a:avLst/>
          </a:prstGeom>
          <a:noFill/>
        </p:spPr>
        <p:txBody>
          <a:bodyPr wrap="square" rtlCol="0">
            <a:normAutofit lnSpcReduction="10000"/>
          </a:bodyPr>
          <a:lstStyle/>
          <a:p>
            <a:pPr algn="r"/>
            <a:r>
              <a:rPr lang="es-ES" dirty="0">
                <a:solidFill>
                  <a:prstClr val="black">
                    <a:lumMod val="65000"/>
                    <a:lumOff val="35000"/>
                  </a:prstClr>
                </a:solidFill>
              </a:rPr>
              <a:t>					</a:t>
            </a:r>
            <a:r>
              <a:rPr lang="es-ES" dirty="0" smtClean="0">
                <a:solidFill>
                  <a:prstClr val="black">
                    <a:lumMod val="65000"/>
                    <a:lumOff val="35000"/>
                  </a:prstClr>
                </a:solidFill>
              </a:rPr>
              <a:t>Martín </a:t>
            </a:r>
            <a:r>
              <a:rPr lang="es-ES" dirty="0" smtClean="0">
                <a:solidFill>
                  <a:prstClr val="black">
                    <a:lumMod val="65000"/>
                    <a:lumOff val="35000"/>
                  </a:prstClr>
                </a:solidFill>
              </a:rPr>
              <a:t>Testa Garibaldo</a:t>
            </a:r>
            <a:endParaRPr lang="es-ES" dirty="0">
              <a:solidFill>
                <a:prstClr val="black">
                  <a:lumMod val="85000"/>
                  <a:lumOff val="15000"/>
                </a:prstClr>
              </a:solidFill>
            </a:endParaRPr>
          </a:p>
          <a:p>
            <a:pPr algn="r">
              <a:lnSpc>
                <a:spcPct val="120000"/>
              </a:lnSpc>
            </a:pPr>
            <a:r>
              <a:rPr lang="es-ES" sz="2200" b="1" dirty="0" smtClean="0">
                <a:solidFill>
                  <a:prstClr val="black">
                    <a:lumMod val="75000"/>
                    <a:lumOff val="25000"/>
                  </a:prstClr>
                </a:solidFill>
              </a:rPr>
              <a:t>Dirección de Fomento de la Cultura Ambiental</a:t>
            </a:r>
            <a:endParaRPr lang="es-ES" sz="2400" dirty="0">
              <a:solidFill>
                <a:prstClr val="black"/>
              </a:solidFill>
            </a:endParaRPr>
          </a:p>
          <a:p>
            <a:pPr algn="r">
              <a:lnSpc>
                <a:spcPct val="120000"/>
              </a:lnSpc>
            </a:pPr>
            <a:r>
              <a:rPr lang="es-ES" sz="2200" b="1" dirty="0" smtClean="0">
                <a:solidFill>
                  <a:prstClr val="black">
                    <a:lumMod val="75000"/>
                    <a:lumOff val="25000"/>
                  </a:prstClr>
                </a:solidFill>
              </a:rPr>
              <a:t>AUTORIDAD NACIONAL DEL </a:t>
            </a:r>
            <a:r>
              <a:rPr lang="es-ES" sz="2200" b="1" dirty="0" smtClean="0">
                <a:solidFill>
                  <a:prstClr val="black">
                    <a:lumMod val="75000"/>
                    <a:lumOff val="25000"/>
                  </a:prstClr>
                </a:solidFill>
              </a:rPr>
              <a:t>AMBIENTE</a:t>
            </a:r>
          </a:p>
          <a:p>
            <a:pPr algn="r">
              <a:lnSpc>
                <a:spcPct val="120000"/>
              </a:lnSpc>
            </a:pPr>
            <a:endParaRPr lang="es-ES" sz="2200" b="1" dirty="0" smtClean="0">
              <a:solidFill>
                <a:prstClr val="black">
                  <a:lumMod val="75000"/>
                  <a:lumOff val="25000"/>
                </a:prstClr>
              </a:solidFill>
            </a:endParaRPr>
          </a:p>
          <a:p>
            <a:pPr algn="r">
              <a:lnSpc>
                <a:spcPct val="120000"/>
              </a:lnSpc>
            </a:pPr>
            <a:r>
              <a:rPr lang="es-ES" sz="1600" b="1" dirty="0" err="1" smtClean="0">
                <a:solidFill>
                  <a:prstClr val="black">
                    <a:lumMod val="75000"/>
                    <a:lumOff val="25000"/>
                  </a:prstClr>
                </a:solidFill>
              </a:rPr>
              <a:t>Ier</a:t>
            </a:r>
            <a:r>
              <a:rPr lang="es-ES" sz="1600" b="1" dirty="0" smtClean="0">
                <a:solidFill>
                  <a:prstClr val="black">
                    <a:lumMod val="75000"/>
                    <a:lumOff val="25000"/>
                  </a:prstClr>
                </a:solidFill>
              </a:rPr>
              <a:t>. Foro Ambiental Centroamericano de Universidades</a:t>
            </a:r>
          </a:p>
          <a:p>
            <a:pPr algn="r">
              <a:lnSpc>
                <a:spcPct val="120000"/>
              </a:lnSpc>
            </a:pPr>
            <a:r>
              <a:rPr lang="es-ES" sz="1600" b="1" dirty="0" smtClean="0">
                <a:solidFill>
                  <a:prstClr val="black">
                    <a:lumMod val="75000"/>
                    <a:lumOff val="25000"/>
                  </a:prstClr>
                </a:solidFill>
              </a:rPr>
              <a:t>21 de agosto 2014, Panamá.</a:t>
            </a:r>
            <a:r>
              <a:rPr lang="es-ES" sz="1600" b="1" dirty="0" smtClean="0">
                <a:solidFill>
                  <a:prstClr val="black">
                    <a:lumMod val="75000"/>
                    <a:lumOff val="25000"/>
                  </a:prstClr>
                </a:solidFill>
              </a:rPr>
              <a:t> </a:t>
            </a:r>
            <a:endParaRPr lang="es-ES" sz="1600" b="1" dirty="0" smtClean="0">
              <a:solidFill>
                <a:prstClr val="black">
                  <a:lumMod val="75000"/>
                  <a:lumOff val="25000"/>
                </a:prstClr>
              </a:solidFill>
            </a:endParaRPr>
          </a:p>
        </p:txBody>
      </p:sp>
      <p:sp>
        <p:nvSpPr>
          <p:cNvPr id="5" name="Title 4"/>
          <p:cNvSpPr>
            <a:spLocks noGrp="1"/>
          </p:cNvSpPr>
          <p:nvPr>
            <p:ph type="title"/>
          </p:nvPr>
        </p:nvSpPr>
        <p:spPr>
          <a:xfrm>
            <a:off x="457200" y="548680"/>
            <a:ext cx="8686800" cy="3312368"/>
          </a:xfrm>
        </p:spPr>
        <p:txBody>
          <a:bodyPr>
            <a:noAutofit/>
          </a:bodyPr>
          <a:lstStyle/>
          <a:p>
            <a:pPr lvl="0" algn="ctr">
              <a:spcBef>
                <a:spcPts val="0"/>
              </a:spcBef>
            </a:pPr>
            <a:r>
              <a:rPr lang="es-ES" sz="4400" dirty="0" smtClean="0">
                <a:ln>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a:blipFill dpi="0" rotWithShape="1">
                  <a:blip r:embed="rId3"/>
                  <a:srcRect/>
                  <a:tile tx="0" ty="0" sx="100000" sy="100000" flip="none" algn="tl"/>
                </a:blipFill>
              </a:rPr>
              <a:t>Plan Nacional</a:t>
            </a:r>
            <a:br>
              <a:rPr lang="es-ES" sz="4400" dirty="0" smtClean="0">
                <a:ln>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a:blipFill dpi="0" rotWithShape="1">
                  <a:blip r:embed="rId3"/>
                  <a:srcRect/>
                  <a:tile tx="0" ty="0" sx="100000" sy="100000" flip="none" algn="tl"/>
                </a:blipFill>
              </a:rPr>
            </a:br>
            <a:r>
              <a:rPr lang="es-ES" sz="4400" dirty="0" smtClean="0">
                <a:ln>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ln>
                <a:blipFill dpi="0" rotWithShape="1">
                  <a:blip r:embed="rId3"/>
                  <a:srcRect/>
                  <a:tile tx="0" ty="0" sx="100000" sy="100000" flip="none" algn="tl"/>
                </a:blipFill>
              </a:rPr>
              <a:t>de Educación Ambiental</a:t>
            </a:r>
            <a:r>
              <a:rPr lang="es-ES" sz="44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t/>
            </a:r>
            <a:br>
              <a:rPr lang="es-ES" sz="4400" dirty="0">
                <a:ln>
                  <a:gradFill>
                    <a:gsLst>
                      <a:gs pos="0">
                        <a:prstClr val="white"/>
                      </a:gs>
                      <a:gs pos="50000">
                        <a:prstClr val="white">
                          <a:lumMod val="75000"/>
                        </a:prstClr>
                      </a:gs>
                    </a:gsLst>
                    <a:lin ang="5400000" scaled="0"/>
                  </a:gradFill>
                </a:ln>
                <a:gradFill>
                  <a:gsLst>
                    <a:gs pos="11000">
                      <a:prstClr val="white">
                        <a:lumMod val="75000"/>
                      </a:prstClr>
                    </a:gs>
                    <a:gs pos="91000">
                      <a:prstClr val="white"/>
                    </a:gs>
                  </a:gsLst>
                  <a:lin ang="16200000" scaled="1"/>
                </a:gradFill>
              </a:rPr>
            </a:br>
            <a:endParaRPr lang="es-ES" sz="4400" dirty="0"/>
          </a:p>
        </p:txBody>
      </p:sp>
      <p:pic>
        <p:nvPicPr>
          <p:cNvPr id="6" name="5 Imagen" descr="Anam Extendido1.png"/>
          <p:cNvPicPr>
            <a:picLocks noChangeAspect="1"/>
          </p:cNvPicPr>
          <p:nvPr/>
        </p:nvPicPr>
        <p:blipFill>
          <a:blip r:embed="rId4" cstate="print"/>
          <a:stretch>
            <a:fillRect/>
          </a:stretch>
        </p:blipFill>
        <p:spPr>
          <a:xfrm>
            <a:off x="179512" y="5661248"/>
            <a:ext cx="2843808" cy="933439"/>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p:push dir="u"/>
      </p:transition>
    </mc:Choice>
    <mc:Fallback>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5 Grupo"/>
          <p:cNvGrpSpPr/>
          <p:nvPr/>
        </p:nvGrpSpPr>
        <p:grpSpPr>
          <a:xfrm>
            <a:off x="0" y="0"/>
            <a:ext cx="9684568" cy="7938120"/>
            <a:chOff x="0" y="0"/>
            <a:chExt cx="9684568" cy="7938120"/>
          </a:xfrm>
        </p:grpSpPr>
        <p:sp>
          <p:nvSpPr>
            <p:cNvPr id="12" name="11 Rectángulo"/>
            <p:cNvSpPr/>
            <p:nvPr/>
          </p:nvSpPr>
          <p:spPr>
            <a:xfrm>
              <a:off x="0" y="0"/>
              <a:ext cx="9144000" cy="6858000"/>
            </a:xfrm>
            <a:prstGeom prst="rect">
              <a:avLst/>
            </a:prstGeom>
            <a:solidFill>
              <a:srgbClr val="75B2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 name="13 Elipse"/>
            <p:cNvSpPr/>
            <p:nvPr/>
          </p:nvSpPr>
          <p:spPr>
            <a:xfrm>
              <a:off x="6372200" y="4797152"/>
              <a:ext cx="3312368" cy="3096344"/>
            </a:xfrm>
            <a:prstGeom prst="ellipse">
              <a:avLst/>
            </a:prstGeom>
            <a:noFill/>
            <a:ln>
              <a:solidFill>
                <a:schemeClr val="bg2">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	</a:t>
              </a:r>
              <a:endParaRPr lang="es-MX" dirty="0"/>
            </a:p>
          </p:txBody>
        </p:sp>
        <p:sp>
          <p:nvSpPr>
            <p:cNvPr id="15" name="14 Elipse"/>
            <p:cNvSpPr/>
            <p:nvPr/>
          </p:nvSpPr>
          <p:spPr>
            <a:xfrm>
              <a:off x="4860032" y="5777880"/>
              <a:ext cx="2304256" cy="2160240"/>
            </a:xfrm>
            <a:prstGeom prst="ellips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3" name="12 Rectángulo"/>
          <p:cNvSpPr/>
          <p:nvPr/>
        </p:nvSpPr>
        <p:spPr>
          <a:xfrm>
            <a:off x="0" y="2924944"/>
            <a:ext cx="9144000" cy="393305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3" name="2 Rectángulo"/>
          <p:cNvSpPr/>
          <p:nvPr/>
        </p:nvSpPr>
        <p:spPr>
          <a:xfrm>
            <a:off x="1583209" y="548680"/>
            <a:ext cx="6154442"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DESARROLLO   SOSTENIBLE</a:t>
            </a:r>
          </a:p>
        </p:txBody>
      </p:sp>
      <p:sp>
        <p:nvSpPr>
          <p:cNvPr id="31745" name="Rectangle 1"/>
          <p:cNvSpPr>
            <a:spLocks noChangeArrowheads="1"/>
          </p:cNvSpPr>
          <p:nvPr/>
        </p:nvSpPr>
        <p:spPr bwMode="auto">
          <a:xfrm>
            <a:off x="323528" y="1201689"/>
            <a:ext cx="8280920"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s-ES" dirty="0" smtClean="0">
                <a:latin typeface="Berlin Sans FB" pitchFamily="34" charset="0"/>
                <a:ea typeface="Calibri" pitchFamily="34" charset="0"/>
                <a:cs typeface="Times New Roman" pitchFamily="18" charset="0"/>
              </a:rPr>
              <a:t>“ </a:t>
            </a:r>
            <a:r>
              <a:rPr lang="es-ES" dirty="0" smtClean="0">
                <a:latin typeface="Berlin Sans FB" pitchFamily="34" charset="0"/>
                <a:ea typeface="Calibri" pitchFamily="34" charset="0"/>
                <a:cs typeface="Times New Roman" pitchFamily="18" charset="0"/>
              </a:rPr>
              <a:t>Capacidad de una sociedad humana de satisfacer las necesidades y aspiraciones sociales, culturales, políticas, ambientales y económicas actuales, sin comprometer la capacidad de las futuras generaciones para satisfacer las propias”</a:t>
            </a:r>
            <a:endParaRPr lang="es-ES" dirty="0" smtClean="0">
              <a:latin typeface="Berlin Sans FB" pitchFamily="34" charset="0"/>
              <a:ea typeface="Calibri" pitchFamily="34" charset="0"/>
              <a:cs typeface="Times New Roman" pitchFamily="18" charset="0"/>
            </a:endParaRPr>
          </a:p>
          <a:p>
            <a:pPr algn="just" fontAlgn="base">
              <a:spcBef>
                <a:spcPct val="0"/>
              </a:spcBef>
              <a:spcAft>
                <a:spcPct val="0"/>
              </a:spcAft>
            </a:pPr>
            <a:endParaRPr lang="es-MX" dirty="0" smtClean="0">
              <a:latin typeface="Berlin Sans FB" pitchFamily="34" charset="0"/>
              <a:ea typeface="Calibri" pitchFamily="34" charset="0"/>
              <a:cs typeface="Times New Roman" pitchFamily="18" charset="0"/>
            </a:endParaRPr>
          </a:p>
          <a:p>
            <a:pPr algn="just" fontAlgn="base">
              <a:spcBef>
                <a:spcPct val="0"/>
              </a:spcBef>
              <a:spcAft>
                <a:spcPct val="0"/>
              </a:spcAft>
            </a:pPr>
            <a:r>
              <a:rPr lang="es-ES" i="1" dirty="0" smtClean="0">
                <a:latin typeface="Berlin Sans FB" pitchFamily="34" charset="0"/>
                <a:ea typeface="Calibri" pitchFamily="34" charset="0"/>
                <a:cs typeface="Times New Roman" pitchFamily="18" charset="0"/>
              </a:rPr>
              <a:t>(</a:t>
            </a:r>
            <a:r>
              <a:rPr lang="es-ES" i="1" dirty="0" smtClean="0">
                <a:latin typeface="Berlin Sans FB" pitchFamily="34" charset="0"/>
                <a:ea typeface="Calibri" pitchFamily="34" charset="0"/>
                <a:cs typeface="Times New Roman" pitchFamily="18" charset="0"/>
              </a:rPr>
              <a:t>Ley 41 de 1998. General del Ambiente</a:t>
            </a:r>
            <a:r>
              <a:rPr lang="es-ES" i="1" dirty="0" smtClean="0">
                <a:latin typeface="Berlin Sans FB" pitchFamily="34" charset="0"/>
                <a:ea typeface="Calibri" pitchFamily="34" charset="0"/>
                <a:cs typeface="Times New Roman" pitchFamily="18" charset="0"/>
              </a:rPr>
              <a:t>)</a:t>
            </a:r>
            <a:endParaRPr lang="es-MX" i="1" dirty="0" smtClean="0">
              <a:latin typeface="Berlin Sans FB"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800" b="0" i="0" u="none" strike="noStrike" cap="none" normalizeH="0" baseline="0" dirty="0" smtClean="0">
              <a:ln>
                <a:noFill/>
              </a:ln>
              <a:solidFill>
                <a:schemeClr val="tx1"/>
              </a:solidFill>
              <a:effectLst/>
              <a:latin typeface="Berlin Sans FB"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MX" sz="2800" b="0" i="0" u="none" strike="noStrike" cap="none" normalizeH="0" baseline="0" dirty="0" smtClean="0">
              <a:ln>
                <a:noFill/>
              </a:ln>
              <a:solidFill>
                <a:schemeClr val="tx1"/>
              </a:solidFill>
              <a:effectLst/>
              <a:latin typeface="Berlin Sans FB" pitchFamily="34" charset="0"/>
              <a:cs typeface="Arial" pitchFamily="34" charset="0"/>
            </a:endParaRPr>
          </a:p>
        </p:txBody>
      </p:sp>
      <p:pic>
        <p:nvPicPr>
          <p:cNvPr id="9" name="3 Imagen" descr="PARA MARTIN.jpg"/>
          <p:cNvPicPr>
            <a:picLocks noChangeAspect="1"/>
          </p:cNvPicPr>
          <p:nvPr/>
        </p:nvPicPr>
        <p:blipFill>
          <a:blip r:embed="rId2" cstate="print"/>
          <a:srcRect t="10202"/>
          <a:stretch>
            <a:fillRect/>
          </a:stretch>
        </p:blipFill>
        <p:spPr bwMode="auto">
          <a:xfrm>
            <a:off x="2843808" y="3573016"/>
            <a:ext cx="3240360" cy="2953855"/>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899592" y="2203122"/>
            <a:ext cx="792088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0" i="1" u="none" strike="noStrike" cap="none" normalizeH="0" baseline="0" dirty="0" smtClean="0">
                <a:ln>
                  <a:noFill/>
                </a:ln>
                <a:solidFill>
                  <a:schemeClr val="bg1"/>
                </a:solidFill>
                <a:effectLst/>
                <a:latin typeface="Berlin Sans FB" pitchFamily="34" charset="0"/>
                <a:ea typeface="Calibri" pitchFamily="34" charset="0"/>
                <a:cs typeface="Times New Roman" pitchFamily="18" charset="0"/>
              </a:rPr>
              <a:t>“</a:t>
            </a:r>
            <a:r>
              <a:rPr lang="es-ES" sz="2800" i="1" dirty="0" smtClean="0">
                <a:solidFill>
                  <a:schemeClr val="bg1"/>
                </a:solidFill>
                <a:latin typeface="Berlin Sans FB" pitchFamily="34" charset="0"/>
                <a:ea typeface="Calibri" pitchFamily="34" charset="0"/>
                <a:cs typeface="Times New Roman" pitchFamily="18" charset="0"/>
              </a:rPr>
              <a:t>La educación Ambiental , es la Educación”</a:t>
            </a:r>
            <a:endParaRPr kumimoji="0" lang="es-ES" sz="2800" b="0" i="1" u="none" strike="noStrike" cap="none" normalizeH="0" baseline="0" dirty="0" smtClean="0">
              <a:ln>
                <a:noFill/>
              </a:ln>
              <a:solidFill>
                <a:schemeClr val="bg1"/>
              </a:solidFill>
              <a:effectLst/>
              <a:latin typeface="Berlin Sans FB" pitchFamily="34" charset="0"/>
              <a:ea typeface="Calibri" pitchFamily="34"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es-MX" sz="2800" dirty="0" smtClean="0">
              <a:solidFill>
                <a:schemeClr val="bg1"/>
              </a:solidFill>
              <a:latin typeface="Berlin Sans FB"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s-MX" sz="2400" i="1" u="none" strike="noStrike" cap="none" normalizeH="0" baseline="0" dirty="0" smtClean="0">
              <a:ln>
                <a:noFill/>
              </a:ln>
              <a:solidFill>
                <a:schemeClr val="bg1"/>
              </a:solidFill>
              <a:effectLst/>
              <a:latin typeface="Berlin Sans FB"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2800" b="1" i="1" u="none" strike="noStrike" cap="none" normalizeH="0" baseline="0" dirty="0" smtClean="0">
              <a:ln>
                <a:noFill/>
              </a:ln>
              <a:solidFill>
                <a:schemeClr val="bg1"/>
              </a:solidFill>
              <a:effectLst/>
              <a:latin typeface="Berlin Sans FB"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1" i="1" u="none" strike="noStrike" cap="none" normalizeH="0" baseline="0" dirty="0" smtClean="0">
                <a:ln>
                  <a:noFill/>
                </a:ln>
                <a:solidFill>
                  <a:schemeClr val="bg1"/>
                </a:solidFill>
                <a:effectLst/>
                <a:latin typeface="Berlin Sans FB" pitchFamily="34" charset="0"/>
                <a:ea typeface="Calibri" pitchFamily="34" charset="0"/>
                <a:cs typeface="Times New Roman" pitchFamily="18" charset="0"/>
              </a:rPr>
              <a:t> </a:t>
            </a:r>
          </a:p>
        </p:txBody>
      </p:sp>
      <p:sp>
        <p:nvSpPr>
          <p:cNvPr id="10" name="9 CuadroTexto"/>
          <p:cNvSpPr txBox="1"/>
          <p:nvPr/>
        </p:nvSpPr>
        <p:spPr>
          <a:xfrm>
            <a:off x="4427984" y="3645024"/>
            <a:ext cx="4464496" cy="523220"/>
          </a:xfrm>
          <a:prstGeom prst="rect">
            <a:avLst/>
          </a:prstGeom>
          <a:noFill/>
        </p:spPr>
        <p:txBody>
          <a:bodyPr wrap="square" rtlCol="0">
            <a:spAutoFit/>
          </a:bodyPr>
          <a:lstStyle/>
          <a:p>
            <a:pPr lvl="0" algn="r" eaLnBrk="0" fontAlgn="base" hangingPunct="0">
              <a:spcBef>
                <a:spcPct val="0"/>
              </a:spcBef>
              <a:spcAft>
                <a:spcPct val="0"/>
              </a:spcAft>
            </a:pPr>
            <a:r>
              <a:rPr lang="es-MX" sz="2800" i="1" dirty="0" err="1" smtClean="0">
                <a:solidFill>
                  <a:schemeClr val="accent4">
                    <a:lumMod val="75000"/>
                  </a:schemeClr>
                </a:solidFill>
                <a:latin typeface="Berlin Sans FB" pitchFamily="34" charset="0"/>
                <a:cs typeface="Arial" pitchFamily="34" charset="0"/>
              </a:rPr>
              <a:t>K</a:t>
            </a:r>
            <a:r>
              <a:rPr lang="es-MX" sz="2800" i="1" dirty="0" err="1" smtClean="0">
                <a:solidFill>
                  <a:schemeClr val="accent4">
                    <a:lumMod val="75000"/>
                  </a:schemeClr>
                </a:solidFill>
                <a:latin typeface="Berlin Sans FB" pitchFamily="34" charset="0"/>
                <a:cs typeface="Arial" pitchFamily="34" charset="0"/>
              </a:rPr>
              <a:t>lever</a:t>
            </a:r>
            <a:r>
              <a:rPr lang="es-MX" sz="2800" i="1" dirty="0" smtClean="0">
                <a:solidFill>
                  <a:schemeClr val="accent4">
                    <a:lumMod val="75000"/>
                  </a:schemeClr>
                </a:solidFill>
                <a:latin typeface="Berlin Sans FB" pitchFamily="34" charset="0"/>
                <a:cs typeface="Arial" pitchFamily="34" charset="0"/>
              </a:rPr>
              <a:t> De </a:t>
            </a:r>
            <a:r>
              <a:rPr lang="es-MX" sz="2800" i="1" dirty="0" smtClean="0">
                <a:solidFill>
                  <a:schemeClr val="accent4">
                    <a:lumMod val="75000"/>
                  </a:schemeClr>
                </a:solidFill>
                <a:latin typeface="Berlin Sans FB" pitchFamily="34" charset="0"/>
                <a:cs typeface="Arial" pitchFamily="34" charset="0"/>
              </a:rPr>
              <a:t>Lora</a:t>
            </a:r>
            <a:endParaRPr lang="es-MX" sz="2800" i="1" dirty="0" smtClean="0">
              <a:solidFill>
                <a:schemeClr val="accent4">
                  <a:lumMod val="75000"/>
                </a:schemeClr>
              </a:solidFill>
              <a:latin typeface="Berlin Sans FB" pitchFamily="34" charset="0"/>
              <a:cs typeface="Arial"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115616" y="2276872"/>
            <a:ext cx="777686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s-ES" sz="2800" dirty="0" smtClean="0">
                <a:latin typeface="Berlin Sans FB" pitchFamily="34" charset="0"/>
              </a:rPr>
              <a:t>Pretende incidir con estrategias metodológicas que promuevan el encuentro con saberes que relacionen al ser humano con su entorno y así, lograr aptitudes y un cambio de actitud sobre la importancia de manejar y conservar los ecosistemas de Panamá.</a:t>
            </a:r>
            <a:endParaRPr kumimoji="0" lang="es-ES" sz="2800" b="0" i="0" u="none" strike="noStrike" cap="none" normalizeH="0" baseline="0" dirty="0" smtClean="0">
              <a:ln>
                <a:noFill/>
              </a:ln>
              <a:solidFill>
                <a:schemeClr val="tx2">
                  <a:lumMod val="50000"/>
                </a:schemeClr>
              </a:solidFill>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endParaRPr>
          </a:p>
        </p:txBody>
      </p:sp>
      <p:sp>
        <p:nvSpPr>
          <p:cNvPr id="3" name="2 Rectángulo"/>
          <p:cNvSpPr/>
          <p:nvPr/>
        </p:nvSpPr>
        <p:spPr>
          <a:xfrm>
            <a:off x="1619672" y="1124744"/>
            <a:ext cx="7023333"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El Plan de Educación Ambiental</a:t>
            </a:r>
            <a:endParaRPr lang="es-E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755576" y="4005064"/>
            <a:ext cx="10225136" cy="6381328"/>
            <a:chOff x="755576" y="4005064"/>
            <a:chExt cx="10225136" cy="6381328"/>
          </a:xfrm>
        </p:grpSpPr>
        <p:sp>
          <p:nvSpPr>
            <p:cNvPr id="6" name="5 Elipse"/>
            <p:cNvSpPr/>
            <p:nvPr/>
          </p:nvSpPr>
          <p:spPr>
            <a:xfrm>
              <a:off x="6156176" y="4005064"/>
              <a:ext cx="4824536" cy="4797152"/>
            </a:xfrm>
            <a:prstGeom prst="ellipse">
              <a:avLst/>
            </a:prstGeom>
            <a:noFill/>
            <a:ln>
              <a:solidFill>
                <a:schemeClr val="bg2">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	</a:t>
              </a:r>
              <a:endParaRPr lang="es-MX" dirty="0"/>
            </a:p>
          </p:txBody>
        </p:sp>
        <p:sp>
          <p:nvSpPr>
            <p:cNvPr id="7" name="6 Elipse"/>
            <p:cNvSpPr/>
            <p:nvPr/>
          </p:nvSpPr>
          <p:spPr>
            <a:xfrm>
              <a:off x="3995936" y="4509120"/>
              <a:ext cx="3096344" cy="2736304"/>
            </a:xfrm>
            <a:prstGeom prst="ellipse">
              <a:avLst/>
            </a:prstGeom>
            <a:noFill/>
            <a:ln w="3175">
              <a:solidFill>
                <a:srgbClr val="01B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Elipse"/>
            <p:cNvSpPr/>
            <p:nvPr/>
          </p:nvSpPr>
          <p:spPr>
            <a:xfrm>
              <a:off x="755576" y="5589240"/>
              <a:ext cx="4824536" cy="4797152"/>
            </a:xfrm>
            <a:prstGeom prst="ellipse">
              <a:avLst/>
            </a:prstGeom>
            <a:noFill/>
            <a:ln>
              <a:solidFill>
                <a:schemeClr val="accent2">
                  <a:lumMod val="40000"/>
                  <a:lumOff val="6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	</a:t>
              </a:r>
              <a:endParaRPr lang="es-MX" dirty="0"/>
            </a:p>
          </p:txBody>
        </p:sp>
        <p:sp>
          <p:nvSpPr>
            <p:cNvPr id="10" name="9 Elipse"/>
            <p:cNvSpPr/>
            <p:nvPr/>
          </p:nvSpPr>
          <p:spPr>
            <a:xfrm>
              <a:off x="4148336" y="4661520"/>
              <a:ext cx="3096344" cy="2736304"/>
            </a:xfrm>
            <a:prstGeom prst="ellipse">
              <a:avLst/>
            </a:prstGeom>
            <a:noFill/>
            <a:ln w="3175">
              <a:solidFill>
                <a:srgbClr val="01B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Elipse"/>
            <p:cNvSpPr/>
            <p:nvPr/>
          </p:nvSpPr>
          <p:spPr>
            <a:xfrm>
              <a:off x="7236296" y="4221088"/>
              <a:ext cx="1152128" cy="115212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3" name="2 Rectángulo"/>
          <p:cNvSpPr/>
          <p:nvPr/>
        </p:nvSpPr>
        <p:spPr>
          <a:xfrm>
            <a:off x="4716639" y="404664"/>
            <a:ext cx="184730"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s-E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3793" name="Rectangle 1"/>
          <p:cNvSpPr>
            <a:spLocks noChangeArrowheads="1"/>
          </p:cNvSpPr>
          <p:nvPr/>
        </p:nvSpPr>
        <p:spPr bwMode="auto">
          <a:xfrm>
            <a:off x="539552" y="2625299"/>
            <a:ext cx="727280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3200" i="0" u="none" strike="noStrike" normalizeH="0" baseline="0" dirty="0" smtClean="0">
              <a:ln/>
              <a:solidFill>
                <a:srgbClr val="002060"/>
              </a:solidFill>
              <a:latin typeface="Berlin Sans FB"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s-ES" sz="3200" dirty="0" smtClean="0">
              <a:ln/>
              <a:solidFill>
                <a:srgbClr val="002060"/>
              </a:solidFill>
              <a:latin typeface="Berlin Sans FB"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3200" i="0" u="none" strike="noStrike" normalizeH="0" baseline="0" dirty="0" smtClean="0">
              <a:ln/>
              <a:solidFill>
                <a:srgbClr val="002060"/>
              </a:solidFill>
              <a:latin typeface="Berlin Sans FB"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MX" sz="3200" i="0" u="none" strike="noStrike" normalizeH="0" baseline="0" dirty="0" smtClean="0">
              <a:ln/>
              <a:solidFill>
                <a:srgbClr val="002060"/>
              </a:solidFill>
              <a:latin typeface="Berlin Sans FB" pitchFamily="34" charset="0"/>
              <a:cs typeface="Arial" pitchFamily="34" charset="0"/>
            </a:endParaRPr>
          </a:p>
        </p:txBody>
      </p:sp>
      <p:sp>
        <p:nvSpPr>
          <p:cNvPr id="24" name="23 Rectángulo"/>
          <p:cNvSpPr/>
          <p:nvPr/>
        </p:nvSpPr>
        <p:spPr>
          <a:xfrm>
            <a:off x="1691680" y="548680"/>
            <a:ext cx="6604950" cy="120032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s-E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s-E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Plan de Educación Ambiental</a:t>
            </a:r>
            <a:endParaRPr lang="es-E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5" name="24 Rectángulo"/>
          <p:cNvSpPr/>
          <p:nvPr/>
        </p:nvSpPr>
        <p:spPr>
          <a:xfrm>
            <a:off x="3203848" y="2564905"/>
            <a:ext cx="3816424" cy="1200329"/>
          </a:xfrm>
          <a:prstGeom prst="rect">
            <a:avLst/>
          </a:prstGeom>
        </p:spPr>
        <p:txBody>
          <a:bodyPr wrap="square">
            <a:spAutoFit/>
          </a:bodyPr>
          <a:lstStyle/>
          <a:p>
            <a:pPr algn="ctr"/>
            <a:r>
              <a:rPr lang="es-ES" sz="3600" b="1" dirty="0" smtClean="0">
                <a:ln w="11430"/>
                <a:solidFill>
                  <a:srgbClr val="0070C0"/>
                </a:solidFill>
                <a:effectLst>
                  <a:outerShdw blurRad="50800" dist="39000" dir="5460000" algn="tl">
                    <a:srgbClr val="000000">
                      <a:alpha val="38000"/>
                    </a:srgbClr>
                  </a:outerShdw>
                </a:effectLst>
              </a:rPr>
              <a:t>¿para </a:t>
            </a:r>
            <a:r>
              <a:rPr lang="es-ES" sz="3600" b="1" dirty="0" smtClean="0">
                <a:ln w="11430"/>
                <a:solidFill>
                  <a:srgbClr val="0070C0"/>
                </a:solidFill>
                <a:effectLst>
                  <a:outerShdw blurRad="50800" dist="39000" dir="5460000" algn="tl">
                    <a:srgbClr val="000000">
                      <a:alpha val="38000"/>
                    </a:srgbClr>
                  </a:outerShdw>
                </a:effectLst>
              </a:rPr>
              <a:t>quiénes?</a:t>
            </a:r>
          </a:p>
          <a:p>
            <a:pPr algn="ctr"/>
            <a:endParaRPr lang="es-ES" sz="3600" b="1" dirty="0" smtClean="0">
              <a:ln w="11430"/>
              <a:solidFill>
                <a:srgbClr val="0070C0"/>
              </a:solidFill>
              <a:effectLst>
                <a:outerShdw blurRad="50800" dist="39000" dir="5460000" algn="tl">
                  <a:srgbClr val="000000">
                    <a:alpha val="38000"/>
                  </a:srgbClr>
                </a:outerShdw>
              </a:effectLst>
            </a:endParaRPr>
          </a:p>
        </p:txBody>
      </p:sp>
      <p:sp>
        <p:nvSpPr>
          <p:cNvPr id="18" name="17 Rectángulo"/>
          <p:cNvSpPr/>
          <p:nvPr/>
        </p:nvSpPr>
        <p:spPr>
          <a:xfrm>
            <a:off x="4007322" y="3789040"/>
            <a:ext cx="2419252" cy="646331"/>
          </a:xfrm>
          <a:prstGeom prst="rect">
            <a:avLst/>
          </a:prstGeom>
        </p:spPr>
        <p:txBody>
          <a:bodyPr wrap="none">
            <a:spAutoFit/>
          </a:bodyPr>
          <a:lstStyle/>
          <a:p>
            <a:pPr algn="ctr"/>
            <a:r>
              <a:rPr lang="es-ES" sz="3600" b="1" dirty="0" smtClean="0">
                <a:ln w="11430"/>
                <a:solidFill>
                  <a:srgbClr val="0070C0"/>
                </a:solidFill>
                <a:effectLst>
                  <a:outerShdw blurRad="50800" dist="39000" dir="5460000" algn="tl">
                    <a:srgbClr val="000000">
                      <a:alpha val="38000"/>
                    </a:srgbClr>
                  </a:outerShdw>
                </a:effectLst>
              </a:rPr>
              <a:t>¿para </a:t>
            </a:r>
            <a:r>
              <a:rPr lang="es-ES" sz="3600" b="1" dirty="0" smtClean="0">
                <a:ln w="11430"/>
                <a:solidFill>
                  <a:srgbClr val="0070C0"/>
                </a:solidFill>
                <a:effectLst>
                  <a:outerShdw blurRad="50800" dist="39000" dir="5460000" algn="tl">
                    <a:srgbClr val="000000">
                      <a:alpha val="38000"/>
                    </a:srgbClr>
                  </a:outerShdw>
                </a:effectLst>
              </a:rPr>
              <a:t>qué?</a:t>
            </a:r>
            <a:endParaRPr lang="es-ES" sz="3600" b="1" dirty="0" smtClean="0">
              <a:ln w="11430"/>
              <a:solidFill>
                <a:srgbClr val="0070C0"/>
              </a:solidFill>
              <a:effectLst>
                <a:outerShdw blurRad="50800" dist="39000" dir="5460000" algn="tl">
                  <a:srgbClr val="000000">
                    <a:alpha val="38000"/>
                  </a:srgbClr>
                </a:outerShdw>
              </a:effectLst>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403648" y="1844824"/>
            <a:ext cx="698477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s-ES" sz="2800" b="1" dirty="0" smtClean="0"/>
              <a:t> </a:t>
            </a:r>
            <a:endParaRPr lang="es-MX" sz="2800" dirty="0" smtClean="0">
              <a:solidFill>
                <a:schemeClr val="tx2">
                  <a:lumMod val="50000"/>
                </a:schemeClr>
              </a:solidFill>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endParaRPr>
          </a:p>
          <a:p>
            <a:pPr algn="just" eaLnBrk="0" fontAlgn="base" hangingPunct="0">
              <a:spcBef>
                <a:spcPct val="0"/>
              </a:spcBef>
              <a:spcAft>
                <a:spcPct val="0"/>
              </a:spcAft>
            </a:pPr>
            <a:r>
              <a:rPr lang="es-ES" sz="2800" dirty="0" smtClean="0">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rPr>
              <a:t>Para garantizar la utilización y aprovechamiento racional de los recursos naturales, a través del manejo, protección y conservación de las cuencas hidrográficas, que permitan el desarrollo en los aspectos sociales, culturales y económicos salvaguardando la base de los recursos hídricos, forestales y conservación del suelo para las futuras generaciones.</a:t>
            </a:r>
            <a:endParaRPr lang="es-MX" sz="2800" dirty="0" smtClean="0">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endParaRPr>
          </a:p>
        </p:txBody>
      </p:sp>
      <p:sp>
        <p:nvSpPr>
          <p:cNvPr id="3" name="2 Rectángulo"/>
          <p:cNvSpPr/>
          <p:nvPr/>
        </p:nvSpPr>
        <p:spPr>
          <a:xfrm>
            <a:off x="1331641" y="476672"/>
            <a:ext cx="7561942" cy="193899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Manejo Integral</a:t>
            </a:r>
          </a:p>
          <a:p>
            <a:pPr algn="ctr"/>
            <a:r>
              <a:rPr lang="es-E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de </a:t>
            </a:r>
          </a:p>
          <a:p>
            <a:pPr algn="ctr"/>
            <a:r>
              <a:rPr lang="es-E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CUENCAS HIDROGRÁFICAS</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548680"/>
            <a:ext cx="5842992" cy="1162050"/>
          </a:xfrm>
        </p:spPr>
        <p:txBody>
          <a:bodyPr>
            <a:normAutofit/>
          </a:bodyPr>
          <a:lstStyle/>
          <a:p>
            <a:pPr algn="ctr"/>
            <a:r>
              <a:rPr lang="es-ES" sz="4000"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BIODIVERSIDAD</a:t>
            </a:r>
            <a:r>
              <a:rPr lang="es-ES" sz="4000"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s-ES" sz="4000" cap="none"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s-ES" sz="4000" dirty="0">
              <a:solidFill>
                <a:schemeClr val="accent5">
                  <a:lumMod val="75000"/>
                </a:schemeClr>
              </a:solidFill>
              <a:effectLst>
                <a:outerShdw blurRad="50000" dist="30000" dir="5400000" algn="tl" rotWithShape="0">
                  <a:schemeClr val="accent5">
                    <a:lumMod val="60000"/>
                    <a:lumOff val="40000"/>
                    <a:alpha val="30000"/>
                  </a:schemeClr>
                </a:outerShdw>
              </a:effectLst>
            </a:endParaRPr>
          </a:p>
        </p:txBody>
      </p:sp>
      <p:sp>
        <p:nvSpPr>
          <p:cNvPr id="7" name="6 Marcador de contenido"/>
          <p:cNvSpPr>
            <a:spLocks noGrp="1"/>
          </p:cNvSpPr>
          <p:nvPr>
            <p:ph sz="half" idx="1"/>
          </p:nvPr>
        </p:nvSpPr>
        <p:spPr/>
        <p:txBody>
          <a:bodyPr>
            <a:normAutofit fontScale="92500" lnSpcReduction="10000"/>
          </a:bodyPr>
          <a:lstStyle/>
          <a:p>
            <a:pPr algn="just">
              <a:buNone/>
            </a:pPr>
            <a:r>
              <a:rPr lang="es-ES" dirty="0" smtClean="0"/>
              <a:t>Su importancia es el alto potencial económico</a:t>
            </a:r>
          </a:p>
          <a:p>
            <a:pPr algn="just">
              <a:buNone/>
            </a:pPr>
            <a:r>
              <a:rPr lang="es-ES" dirty="0" smtClean="0"/>
              <a:t>pero sobre todo, porque es una combinación</a:t>
            </a:r>
          </a:p>
          <a:p>
            <a:pPr algn="just">
              <a:buNone/>
            </a:pPr>
            <a:r>
              <a:rPr lang="es-ES" dirty="0" smtClean="0"/>
              <a:t>múltiple de formas de vida que sustentan las</a:t>
            </a:r>
          </a:p>
          <a:p>
            <a:pPr algn="just">
              <a:buNone/>
            </a:pPr>
            <a:r>
              <a:rPr lang="es-ES" dirty="0" smtClean="0"/>
              <a:t>interacciones biológicas.</a:t>
            </a:r>
          </a:p>
          <a:p>
            <a:pPr algn="just">
              <a:buNone/>
            </a:pPr>
            <a:r>
              <a:rPr lang="es-ES" dirty="0" smtClean="0"/>
              <a:t>En Panamá, como en otras regiones algunas de</a:t>
            </a:r>
          </a:p>
          <a:p>
            <a:pPr algn="just">
              <a:buNone/>
            </a:pPr>
            <a:r>
              <a:rPr lang="es-ES" dirty="0" smtClean="0"/>
              <a:t>ellas están en peligro de extinción, esto debido a la</a:t>
            </a:r>
          </a:p>
          <a:p>
            <a:pPr algn="just">
              <a:buNone/>
            </a:pPr>
            <a:r>
              <a:rPr lang="es-ES" dirty="0" smtClean="0"/>
              <a:t>pérdida paulatina de bosques y a la contaminación</a:t>
            </a:r>
          </a:p>
          <a:p>
            <a:pPr algn="just">
              <a:buNone/>
            </a:pPr>
            <a:r>
              <a:rPr lang="es-ES" dirty="0" smtClean="0"/>
              <a:t>entre otras actividades humanas.</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p:cNvSpPr/>
          <p:nvPr/>
        </p:nvSpPr>
        <p:spPr>
          <a:xfrm>
            <a:off x="467544" y="692696"/>
            <a:ext cx="8208912" cy="1446550"/>
          </a:xfrm>
          <a:prstGeom prst="rect">
            <a:avLst/>
          </a:prstGeom>
          <a:effectLst>
            <a:outerShdw blurRad="50800" dist="50800" dir="5400000" algn="ctr" rotWithShape="0">
              <a:schemeClr val="tx1"/>
            </a:outerShdw>
          </a:effectLst>
        </p:spPr>
        <p:txBody>
          <a:bodyPr wrap="square">
            <a:spAutoFit/>
            <a:scene3d>
              <a:camera prst="orthographicFront"/>
              <a:lightRig rig="soft" dir="t">
                <a:rot lat="0" lon="0" rev="10800000"/>
              </a:lightRig>
            </a:scene3d>
            <a:sp3d>
              <a:bevelT w="27940" h="12700"/>
              <a:contourClr>
                <a:srgbClr val="DDDDDD"/>
              </a:contourClr>
            </a:sp3d>
          </a:bodyPr>
          <a:lstStyle/>
          <a:p>
            <a:pPr lvl="0" algn="ctr" fontAlgn="base">
              <a:spcBef>
                <a:spcPct val="0"/>
              </a:spcBef>
              <a:spcAft>
                <a:spcPct val="0"/>
              </a:spcAft>
            </a:pPr>
            <a:r>
              <a:rPr lang="es-E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Uso </a:t>
            </a:r>
            <a:r>
              <a:rPr lang="es-ES" sz="4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Sostenible </a:t>
            </a:r>
            <a:r>
              <a:rPr lang="es-ES" sz="4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a:t>
            </a:r>
          </a:p>
          <a:p>
            <a:pPr lvl="0" algn="ctr" fontAlgn="base">
              <a:spcBef>
                <a:spcPct val="0"/>
              </a:spcBef>
              <a:spcAft>
                <a:spcPct val="0"/>
              </a:spcAft>
            </a:pPr>
            <a:r>
              <a:rPr lang="es-ES" sz="44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s-E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los Recursos Marino-Costeros</a:t>
            </a:r>
            <a:endParaRPr lang="es-MX"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4 Rectángulo"/>
          <p:cNvSpPr/>
          <p:nvPr/>
        </p:nvSpPr>
        <p:spPr>
          <a:xfrm>
            <a:off x="1115616" y="2636912"/>
            <a:ext cx="7128792" cy="3108543"/>
          </a:xfrm>
          <a:prstGeom prst="rect">
            <a:avLst/>
          </a:prstGeom>
        </p:spPr>
        <p:txBody>
          <a:bodyPr wrap="square">
            <a:spAutoFit/>
          </a:bodyPr>
          <a:lstStyle/>
          <a:p>
            <a:pPr lvl="0" algn="just" fontAlgn="base">
              <a:spcBef>
                <a:spcPct val="0"/>
              </a:spcBef>
              <a:spcAft>
                <a:spcPct val="0"/>
              </a:spcAft>
            </a:pPr>
            <a:r>
              <a:rPr lang="es-ES" sz="2800" dirty="0" smtClean="0">
                <a:ln/>
                <a:latin typeface="Berlin Sans FB" pitchFamily="34" charset="0"/>
                <a:ea typeface="Calibri" pitchFamily="34" charset="0"/>
                <a:cs typeface="Times New Roman" pitchFamily="18" charset="0"/>
              </a:rPr>
              <a:t>Para establecer el manejo sostenible de las aguas del mar territorial, los esteros. La plataforma continental submarina, los litorales, las bahías, los estudios, manglares, arrecifes coralinos, vegetación submarinas, los humedales, las bellezas escénicas y los recursos bióticos y abióticos de dichas aguas.</a:t>
            </a:r>
            <a:endParaRPr lang="es-MX" sz="2800" dirty="0" smtClean="0">
              <a:ln/>
              <a:latin typeface="Berlin Sans FB" pitchFamily="34" charset="0"/>
              <a:cs typeface="Arial" pitchFamily="34" charset="0"/>
            </a:endParaRPr>
          </a:p>
        </p:txBody>
      </p:sp>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dirty="0"/>
          </a:p>
        </p:txBody>
      </p:sp>
      <p:grpSp>
        <p:nvGrpSpPr>
          <p:cNvPr id="4" name="3 Grupo"/>
          <p:cNvGrpSpPr/>
          <p:nvPr/>
        </p:nvGrpSpPr>
        <p:grpSpPr>
          <a:xfrm>
            <a:off x="0" y="0"/>
            <a:ext cx="10980712" cy="10386392"/>
            <a:chOff x="0" y="0"/>
            <a:chExt cx="10980712" cy="10386392"/>
          </a:xfrm>
        </p:grpSpPr>
        <p:sp>
          <p:nvSpPr>
            <p:cNvPr id="5" name="4 Rectángulo"/>
            <p:cNvSpPr/>
            <p:nvPr/>
          </p:nvSpPr>
          <p:spPr>
            <a:xfrm>
              <a:off x="0" y="0"/>
              <a:ext cx="9144000" cy="685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Elipse"/>
            <p:cNvSpPr/>
            <p:nvPr/>
          </p:nvSpPr>
          <p:spPr>
            <a:xfrm>
              <a:off x="6156176" y="4005064"/>
              <a:ext cx="4824536" cy="4797152"/>
            </a:xfrm>
            <a:prstGeom prst="ellipse">
              <a:avLst/>
            </a:prstGeom>
            <a:noFill/>
            <a:ln>
              <a:solidFill>
                <a:schemeClr val="bg2">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	</a:t>
              </a:r>
              <a:endParaRPr lang="es-MX" dirty="0"/>
            </a:p>
          </p:txBody>
        </p:sp>
        <p:sp>
          <p:nvSpPr>
            <p:cNvPr id="7" name="6 Elipse"/>
            <p:cNvSpPr/>
            <p:nvPr/>
          </p:nvSpPr>
          <p:spPr>
            <a:xfrm>
              <a:off x="3995936" y="4509120"/>
              <a:ext cx="3096344" cy="2736304"/>
            </a:xfrm>
            <a:prstGeom prst="ellipse">
              <a:avLst/>
            </a:prstGeom>
            <a:noFill/>
            <a:ln w="3175">
              <a:solidFill>
                <a:srgbClr val="01B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Elipse"/>
            <p:cNvSpPr/>
            <p:nvPr/>
          </p:nvSpPr>
          <p:spPr>
            <a:xfrm>
              <a:off x="755576" y="5589240"/>
              <a:ext cx="4824536" cy="4797152"/>
            </a:xfrm>
            <a:prstGeom prst="ellipse">
              <a:avLst/>
            </a:prstGeom>
            <a:noFill/>
            <a:ln>
              <a:solidFill>
                <a:schemeClr val="accent2">
                  <a:lumMod val="40000"/>
                  <a:lumOff val="6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	</a:t>
              </a:r>
              <a:endParaRPr lang="es-MX" dirty="0"/>
            </a:p>
          </p:txBody>
        </p:sp>
        <p:sp>
          <p:nvSpPr>
            <p:cNvPr id="9" name="8 Elipse"/>
            <p:cNvSpPr/>
            <p:nvPr/>
          </p:nvSpPr>
          <p:spPr>
            <a:xfrm>
              <a:off x="4148336" y="4661520"/>
              <a:ext cx="3096344" cy="2736304"/>
            </a:xfrm>
            <a:prstGeom prst="ellipse">
              <a:avLst/>
            </a:prstGeom>
            <a:noFill/>
            <a:ln w="3175">
              <a:solidFill>
                <a:srgbClr val="01B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9 Elipse"/>
            <p:cNvSpPr/>
            <p:nvPr/>
          </p:nvSpPr>
          <p:spPr>
            <a:xfrm>
              <a:off x="7236296" y="4221088"/>
              <a:ext cx="1152128" cy="1152128"/>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sp>
        <p:nvSpPr>
          <p:cNvPr id="11" name="10 Rectángulo"/>
          <p:cNvSpPr/>
          <p:nvPr/>
        </p:nvSpPr>
        <p:spPr>
          <a:xfrm>
            <a:off x="1403648" y="620688"/>
            <a:ext cx="5742384" cy="1384995"/>
          </a:xfrm>
          <a:prstGeom prst="rect">
            <a:avLst/>
          </a:prstGeom>
        </p:spPr>
        <p:txBody>
          <a:bodyPr wrap="square">
            <a:spAutoFit/>
          </a:bodyPr>
          <a:lstStyle/>
          <a:p>
            <a:pPr algn="ctr"/>
            <a:r>
              <a:rPr lang="es-E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ADAPTACIÓN  y MITIGACIÒN</a:t>
            </a:r>
          </a:p>
          <a:p>
            <a:pPr algn="ctr"/>
            <a:r>
              <a:rPr lang="es-E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AL</a:t>
            </a:r>
          </a:p>
          <a:p>
            <a:pPr algn="ctr"/>
            <a:r>
              <a:rPr lang="es-E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CAMBIO CLIMÁTICO</a:t>
            </a:r>
            <a:endParaRPr lang="es-E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11 Rectángulo"/>
          <p:cNvSpPr/>
          <p:nvPr/>
        </p:nvSpPr>
        <p:spPr>
          <a:xfrm>
            <a:off x="611560" y="2780928"/>
            <a:ext cx="7920880" cy="2062103"/>
          </a:xfrm>
          <a:prstGeom prst="rect">
            <a:avLst/>
          </a:prstGeom>
        </p:spPr>
        <p:txBody>
          <a:bodyPr wrap="square">
            <a:spAutoFit/>
          </a:bodyPr>
          <a:lstStyle/>
          <a:p>
            <a:pPr lvl="0" algn="just" fontAlgn="base">
              <a:spcBef>
                <a:spcPct val="0"/>
              </a:spcBef>
              <a:spcAft>
                <a:spcPct val="0"/>
              </a:spcAft>
            </a:pPr>
            <a:r>
              <a:rPr lang="es-ES" sz="3200" dirty="0" smtClean="0">
                <a:ln/>
                <a:latin typeface="Berlin Sans FB" pitchFamily="34" charset="0"/>
                <a:ea typeface="Calibri" pitchFamily="34" charset="0"/>
                <a:cs typeface="Times New Roman" pitchFamily="18" charset="0"/>
              </a:rPr>
              <a:t>Para tomar las medidas de ajuste al prevenir o reducir los efectos negativos del  proceso acelerado de calentamiento del planeta, debido a las actividades humanas. </a:t>
            </a:r>
            <a:endParaRPr lang="es-MX" sz="3200" dirty="0" smtClean="0">
              <a:ln/>
              <a:latin typeface="Berlin Sans FB" pitchFamily="34" charset="0"/>
              <a:cs typeface="Arial" pitchFamily="34" charset="0"/>
            </a:endParaRPr>
          </a:p>
        </p:txBody>
      </p:sp>
    </p:spTree>
  </p:cSld>
  <p:clrMapOvr>
    <a:masterClrMapping/>
  </p:clrMapOvr>
  <p:transition spd="slow">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692696"/>
            <a:ext cx="7498080" cy="1143000"/>
          </a:xfrm>
        </p:spPr>
        <p:txBody>
          <a:bodyPr>
            <a:normAutofit fontScale="90000"/>
          </a:bodyPr>
          <a:lstStyle/>
          <a:p>
            <a:pPr algn="ctr"/>
            <a:r>
              <a:rPr lang="es-E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Consumo Sustentable </a:t>
            </a:r>
            <a:br>
              <a:rPr lang="es-E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s-E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 Gestión Integral de Residuos con Énfasis en las 3rs</a:t>
            </a:r>
            <a:br>
              <a:rPr lang="es-E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s-ES" dirty="0"/>
          </a:p>
        </p:txBody>
      </p:sp>
      <p:sp>
        <p:nvSpPr>
          <p:cNvPr id="3" name="2 Marcador de contenido"/>
          <p:cNvSpPr>
            <a:spLocks noGrp="1"/>
          </p:cNvSpPr>
          <p:nvPr>
            <p:ph idx="1"/>
          </p:nvPr>
        </p:nvSpPr>
        <p:spPr>
          <a:xfrm>
            <a:off x="1259632" y="2057400"/>
            <a:ext cx="7498080" cy="4800600"/>
          </a:xfrm>
        </p:spPr>
        <p:txBody>
          <a:bodyPr>
            <a:normAutofit/>
          </a:bodyPr>
          <a:lstStyle/>
          <a:p>
            <a:pPr marL="0" lvl="0" indent="0" algn="just" fontAlgn="base">
              <a:spcBef>
                <a:spcPct val="0"/>
              </a:spcBef>
              <a:spcAft>
                <a:spcPct val="0"/>
              </a:spcAft>
              <a:buClrTx/>
              <a:buSzTx/>
              <a:buNone/>
            </a:pPr>
            <a:r>
              <a:rPr lang="es-ES" dirty="0" smtClean="0">
                <a:latin typeface="Berlin Sans FB" pitchFamily="34" charset="0"/>
                <a:ea typeface="Calibri" pitchFamily="34" charset="0"/>
                <a:cs typeface="Times New Roman" pitchFamily="18" charset="0"/>
              </a:rPr>
              <a:t>Para un modo de vida que involucre un consumo eficiente y responsable.</a:t>
            </a:r>
          </a:p>
          <a:p>
            <a:pPr marL="0" lvl="0" indent="0" algn="just" fontAlgn="base">
              <a:spcBef>
                <a:spcPct val="0"/>
              </a:spcBef>
              <a:spcAft>
                <a:spcPct val="0"/>
              </a:spcAft>
              <a:buClrTx/>
              <a:buSzTx/>
              <a:buNone/>
            </a:pPr>
            <a:endParaRPr lang="es-MX" dirty="0" smtClean="0">
              <a:latin typeface="Berlin Sans FB" pitchFamily="34" charset="0"/>
              <a:cs typeface="Arial" pitchFamily="34" charset="0"/>
            </a:endParaRPr>
          </a:p>
          <a:p>
            <a:pPr marL="0" lvl="0" indent="0" algn="just" eaLnBrk="0" fontAlgn="base" hangingPunct="0">
              <a:spcBef>
                <a:spcPct val="0"/>
              </a:spcBef>
              <a:spcAft>
                <a:spcPct val="0"/>
              </a:spcAft>
              <a:buClrTx/>
              <a:buSzTx/>
              <a:buNone/>
            </a:pPr>
            <a:r>
              <a:rPr lang="es-ES" dirty="0" smtClean="0">
                <a:latin typeface="Berlin Sans FB" pitchFamily="34" charset="0"/>
                <a:ea typeface="Calibri" pitchFamily="34" charset="0"/>
                <a:cs typeface="Times New Roman" pitchFamily="18" charset="0"/>
              </a:rPr>
              <a:t>Esto a su vez requiere de personas informadas de cómo manejar los residuos, desde su generación hasta su disposición final.</a:t>
            </a:r>
            <a:endParaRPr lang="es-ES" dirty="0" smtClean="0">
              <a:latin typeface="Berlin Sans FB" pitchFamily="34" charset="0"/>
              <a:cs typeface="Arial" pitchFamily="34" charset="0"/>
            </a:endParaRPr>
          </a:p>
          <a:p>
            <a:endParaRPr lang="es-ES" dirty="0"/>
          </a:p>
        </p:txBody>
      </p:sp>
    </p:spTree>
  </p:cSld>
  <p:clrMapOvr>
    <a:masterClrMapping/>
  </p:clrMapOvr>
  <p:transition spd="slow">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547664" y="1052736"/>
            <a:ext cx="6984776"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s-ES" sz="2800" b="1" dirty="0" smtClean="0"/>
              <a:t> </a:t>
            </a:r>
          </a:p>
          <a:p>
            <a:pPr algn="just" eaLnBrk="0" fontAlgn="base" hangingPunct="0">
              <a:spcBef>
                <a:spcPct val="0"/>
              </a:spcBef>
              <a:spcAft>
                <a:spcPct val="0"/>
              </a:spcAft>
            </a:pPr>
            <a:endParaRPr lang="es-ES" sz="2800" dirty="0" smtClean="0">
              <a:solidFill>
                <a:schemeClr val="tx2">
                  <a:lumMod val="50000"/>
                </a:schemeClr>
              </a:solidFill>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endParaRPr>
          </a:p>
          <a:p>
            <a:pPr algn="just" eaLnBrk="0" fontAlgn="base" hangingPunct="0">
              <a:spcBef>
                <a:spcPct val="0"/>
              </a:spcBef>
              <a:spcAft>
                <a:spcPct val="0"/>
              </a:spcAft>
            </a:pPr>
            <a:endParaRPr lang="es-ES" sz="2800" dirty="0" smtClean="0">
              <a:solidFill>
                <a:schemeClr val="tx2">
                  <a:lumMod val="50000"/>
                </a:schemeClr>
              </a:solidFill>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endParaRPr>
          </a:p>
          <a:p>
            <a:pPr algn="just" eaLnBrk="0" fontAlgn="base" hangingPunct="0">
              <a:lnSpc>
                <a:spcPct val="150000"/>
              </a:lnSpc>
              <a:spcBef>
                <a:spcPct val="0"/>
              </a:spcBef>
              <a:spcAft>
                <a:spcPct val="0"/>
              </a:spcAft>
            </a:pPr>
            <a:r>
              <a:rPr lang="es-ES" sz="2800" dirty="0" smtClean="0">
                <a:solidFill>
                  <a:schemeClr val="tx2">
                    <a:lumMod val="50000"/>
                  </a:schemeClr>
                </a:solidFill>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rPr>
              <a:t>Con el propósito que cada individuo sea partícipe frente a la problemática ambiental; organizando y realizando actividades que fomenten el diálogo y consenso de opiniones en busca de una mejor calidad de vida.</a:t>
            </a:r>
            <a:endParaRPr lang="es-MX" sz="2800" u="sng" dirty="0" smtClean="0">
              <a:solidFill>
                <a:schemeClr val="tx2">
                  <a:lumMod val="50000"/>
                </a:schemeClr>
              </a:solidFill>
              <a:effectLst>
                <a:outerShdw blurRad="38100" dist="38100" dir="2700000" algn="tl">
                  <a:srgbClr val="000000">
                    <a:alpha val="43137"/>
                  </a:srgbClr>
                </a:outerShdw>
              </a:effectLst>
              <a:latin typeface="Berlin Sans FB" pitchFamily="34" charset="0"/>
              <a:ea typeface="Arial Unicode MS" pitchFamily="34" charset="-128"/>
              <a:cs typeface="Arial Unicode MS" pitchFamily="34" charset="-128"/>
            </a:endParaRPr>
          </a:p>
        </p:txBody>
      </p:sp>
      <p:sp>
        <p:nvSpPr>
          <p:cNvPr id="3" name="2 Rectángulo"/>
          <p:cNvSpPr/>
          <p:nvPr/>
        </p:nvSpPr>
        <p:spPr>
          <a:xfrm>
            <a:off x="1074171" y="476672"/>
            <a:ext cx="8076891"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s-E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s-ES"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PARTICIPACIÓN  CIUDADANA</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pull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ilk">
      <a:dk1>
        <a:srgbClr val="000000"/>
      </a:dk1>
      <a:lt1>
        <a:srgbClr val="FFFFFF"/>
      </a:lt1>
      <a:dk2>
        <a:srgbClr val="043988"/>
      </a:dk2>
      <a:lt2>
        <a:srgbClr val="92C2EB"/>
      </a:lt2>
      <a:accent1>
        <a:srgbClr val="836AAE"/>
      </a:accent1>
      <a:accent2>
        <a:srgbClr val="5DA577"/>
      </a:accent2>
      <a:accent3>
        <a:srgbClr val="678EB9"/>
      </a:accent3>
      <a:accent4>
        <a:srgbClr val="F7A611"/>
      </a:accent4>
      <a:accent5>
        <a:srgbClr val="A1AB38"/>
      </a:accent5>
      <a:accent6>
        <a:srgbClr val="C17790"/>
      </a:accent6>
      <a:hlink>
        <a:srgbClr val="DA5723"/>
      </a:hlink>
      <a:folHlink>
        <a:srgbClr val="226CA5"/>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624</TotalTime>
  <Words>323</Words>
  <Application>Microsoft Office PowerPoint</Application>
  <PresentationFormat>Presentación en pantalla (4:3)</PresentationFormat>
  <Paragraphs>62</Paragraphs>
  <Slides>11</Slides>
  <Notes>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Solsticio</vt:lpstr>
      <vt:lpstr>Plan Nacional de Educación Ambiental </vt:lpstr>
      <vt:lpstr>Diapositiva 2</vt:lpstr>
      <vt:lpstr>Diapositiva 3</vt:lpstr>
      <vt:lpstr>Diapositiva 4</vt:lpstr>
      <vt:lpstr>BIODIVERSIDAD </vt:lpstr>
      <vt:lpstr>Diapositiva 6</vt:lpstr>
      <vt:lpstr>Diapositiva 7</vt:lpstr>
      <vt:lpstr>Consumo Sustentable  y Gestión Integral de Residuos con Énfasis en las 3rs </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Tatiana Sousa</dc:creator>
  <cp:lastModifiedBy>martin.testa</cp:lastModifiedBy>
  <cp:revision>96</cp:revision>
  <dcterms:created xsi:type="dcterms:W3CDTF">2012-03-19T21:45:47Z</dcterms:created>
  <dcterms:modified xsi:type="dcterms:W3CDTF">2014-08-20T20:55:24Z</dcterms:modified>
</cp:coreProperties>
</file>