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08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354E7-3EAD-45C7-8206-BFBD6146C47F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R"/>
        </a:p>
      </dgm:t>
    </dgm:pt>
    <dgm:pt modelId="{00BEBD57-805C-48E2-81BE-380F826465AC}">
      <dgm:prSet phldrT="[Texto]" custT="1"/>
      <dgm:spPr/>
      <dgm:t>
        <a:bodyPr/>
        <a:lstStyle/>
        <a:p>
          <a:r>
            <a:rPr lang="es-CR" sz="1400" dirty="0" smtClean="0"/>
            <a:t>ARIUSA</a:t>
          </a:r>
        </a:p>
        <a:p>
          <a:r>
            <a:rPr lang="es-CR" sz="1400" dirty="0" smtClean="0"/>
            <a:t>Alianza de Redes Iberoamericanas de Universidades por la Sustentabilidad y Ambiente   </a:t>
          </a:r>
          <a:endParaRPr lang="es-CR" sz="1400" dirty="0"/>
        </a:p>
      </dgm:t>
    </dgm:pt>
    <dgm:pt modelId="{18433BEB-8315-4695-B278-8B5D45BE6655}" type="parTrans" cxnId="{EC2D15E7-B446-43B9-9BB5-43EB56BAE561}">
      <dgm:prSet/>
      <dgm:spPr/>
      <dgm:t>
        <a:bodyPr/>
        <a:lstStyle/>
        <a:p>
          <a:endParaRPr lang="es-CR"/>
        </a:p>
      </dgm:t>
    </dgm:pt>
    <dgm:pt modelId="{8D92A18A-3761-44FD-B4F7-4A301B15D7E9}" type="sibTrans" cxnId="{EC2D15E7-B446-43B9-9BB5-43EB56BAE56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CR"/>
        </a:p>
      </dgm:t>
    </dgm:pt>
    <dgm:pt modelId="{5EF814EB-D639-4D52-AD14-1CAAE16AA7BA}">
      <dgm:prSet phldrT="[Texto]" custT="1"/>
      <dgm:spPr/>
      <dgm:t>
        <a:bodyPr/>
        <a:lstStyle/>
        <a:p>
          <a:r>
            <a:rPr lang="es-CR" sz="1400" dirty="0" smtClean="0"/>
            <a:t>RFA/ALC</a:t>
          </a:r>
        </a:p>
        <a:p>
          <a:r>
            <a:rPr lang="es-MX" sz="1400" i="0" dirty="0" smtClean="0"/>
            <a:t>Red de Formación Ambiental para América Latina y el Caribe</a:t>
          </a:r>
          <a:endParaRPr lang="es-CR" sz="1400" i="0" dirty="0"/>
        </a:p>
      </dgm:t>
    </dgm:pt>
    <dgm:pt modelId="{127C146D-6BE5-440D-AD00-E9B0C3CE848E}" type="parTrans" cxnId="{E4E706EC-181B-497B-8167-E2EEC27A4904}">
      <dgm:prSet/>
      <dgm:spPr/>
      <dgm:t>
        <a:bodyPr/>
        <a:lstStyle/>
        <a:p>
          <a:endParaRPr lang="es-CR"/>
        </a:p>
      </dgm:t>
    </dgm:pt>
    <dgm:pt modelId="{689DF751-3344-44C8-A125-29D8C1B579BC}" type="sibTrans" cxnId="{E4E706EC-181B-497B-8167-E2EEC27A4904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CR"/>
        </a:p>
      </dgm:t>
    </dgm:pt>
    <dgm:pt modelId="{09B3BE83-D4D6-4CEC-9D75-4FF5ACC5E4BA}">
      <dgm:prSet custT="1"/>
      <dgm:spPr/>
      <dgm:t>
        <a:bodyPr/>
        <a:lstStyle/>
        <a:p>
          <a:r>
            <a:rPr lang="es-MX" sz="1400" i="1" dirty="0" smtClean="0"/>
            <a:t>GUPES-LA</a:t>
          </a:r>
        </a:p>
        <a:p>
          <a:r>
            <a:rPr lang="es-MX" sz="1400" i="1" dirty="0" smtClean="0"/>
            <a:t>Capítulo Latinoamericano de la Alianza Mundial de Universidades sobre Ambiente y Sostenibilidad </a:t>
          </a:r>
          <a:endParaRPr lang="es-CR" sz="1400" dirty="0"/>
        </a:p>
      </dgm:t>
    </dgm:pt>
    <dgm:pt modelId="{E0B3038D-2B5B-46E4-BA41-1E7484CC7C13}" type="parTrans" cxnId="{516CC561-5F54-4588-B92B-778AF2EE7614}">
      <dgm:prSet/>
      <dgm:spPr/>
      <dgm:t>
        <a:bodyPr/>
        <a:lstStyle/>
        <a:p>
          <a:endParaRPr lang="es-CR"/>
        </a:p>
      </dgm:t>
    </dgm:pt>
    <dgm:pt modelId="{313EFB73-79D7-41B3-BB53-B76727B0FDE5}" type="sibTrans" cxnId="{516CC561-5F54-4588-B92B-778AF2EE7614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es-CR"/>
        </a:p>
      </dgm:t>
    </dgm:pt>
    <dgm:pt modelId="{F3B1FEB8-1EAF-4968-A209-190D0A09ED3A}">
      <dgm:prSet custT="1"/>
      <dgm:spPr/>
      <dgm:t>
        <a:bodyPr/>
        <a:lstStyle/>
        <a:p>
          <a:r>
            <a:rPr lang="es-CR" sz="1400" dirty="0" smtClean="0"/>
            <a:t>Primer Foro Latinoamericano de Universidades y Sostenibilidad</a:t>
          </a:r>
        </a:p>
        <a:p>
          <a:r>
            <a:rPr lang="es-CR" sz="1400" dirty="0" smtClean="0"/>
            <a:t>Viña del Mar, Chile</a:t>
          </a:r>
          <a:endParaRPr lang="es-CR" sz="1400" dirty="0"/>
        </a:p>
      </dgm:t>
    </dgm:pt>
    <dgm:pt modelId="{175F8E52-17E1-4B76-93AC-4D37FFCDBBB9}" type="parTrans" cxnId="{89C04B8C-A095-4DEF-B9BB-8CEBC463070D}">
      <dgm:prSet/>
      <dgm:spPr/>
      <dgm:t>
        <a:bodyPr/>
        <a:lstStyle/>
        <a:p>
          <a:endParaRPr lang="es-CR"/>
        </a:p>
      </dgm:t>
    </dgm:pt>
    <dgm:pt modelId="{084B736E-4A0C-44F8-9263-5AEC394D4B3E}" type="sibTrans" cxnId="{89C04B8C-A095-4DEF-B9BB-8CEBC463070D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CR"/>
        </a:p>
      </dgm:t>
    </dgm:pt>
    <dgm:pt modelId="{16FC1AAC-F33F-4C38-86C1-ED1DBD4AA812}" type="pres">
      <dgm:prSet presAssocID="{A36354E7-3EAD-45C7-8206-BFBD6146C47F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s-CR"/>
        </a:p>
      </dgm:t>
    </dgm:pt>
    <dgm:pt modelId="{D4070A48-5F4B-408C-A4ED-F28227F234BA}" type="pres">
      <dgm:prSet presAssocID="{F3B1FEB8-1EAF-4968-A209-190D0A09ED3A}" presName="text1" presStyleCnt="0"/>
      <dgm:spPr/>
    </dgm:pt>
    <dgm:pt modelId="{FF7DE93D-C69E-45A7-AFB4-E808BF9EA332}" type="pres">
      <dgm:prSet presAssocID="{F3B1FEB8-1EAF-4968-A209-190D0A09ED3A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671B670-63E6-4B9A-AC77-EAED87FD2B4B}" type="pres">
      <dgm:prSet presAssocID="{F3B1FEB8-1EAF-4968-A209-190D0A09ED3A}" presName="textaccent1" presStyleCnt="0"/>
      <dgm:spPr/>
    </dgm:pt>
    <dgm:pt modelId="{34C76AC2-3552-476F-94D1-A05BD70BCDEE}" type="pres">
      <dgm:prSet presAssocID="{F3B1FEB8-1EAF-4968-A209-190D0A09ED3A}" presName="accentRepeatNode" presStyleLbl="solidAlignAcc1" presStyleIdx="0" presStyleCnt="8"/>
      <dgm:spPr/>
    </dgm:pt>
    <dgm:pt modelId="{FAC09E77-A4F3-4340-9BF4-D3F56E6A3EB2}" type="pres">
      <dgm:prSet presAssocID="{084B736E-4A0C-44F8-9263-5AEC394D4B3E}" presName="image1" presStyleCnt="0"/>
      <dgm:spPr/>
    </dgm:pt>
    <dgm:pt modelId="{C728CE76-2F54-4358-88BB-2C4AB788A595}" type="pres">
      <dgm:prSet presAssocID="{084B736E-4A0C-44F8-9263-5AEC394D4B3E}" presName="imageRepeatNode" presStyleLbl="alignAcc1" presStyleIdx="0" presStyleCnt="4"/>
      <dgm:spPr/>
      <dgm:t>
        <a:bodyPr/>
        <a:lstStyle/>
        <a:p>
          <a:endParaRPr lang="es-CR"/>
        </a:p>
      </dgm:t>
    </dgm:pt>
    <dgm:pt modelId="{6183EABB-CDEA-44C4-BEF6-9D26B5E9C1A6}" type="pres">
      <dgm:prSet presAssocID="{084B736E-4A0C-44F8-9263-5AEC394D4B3E}" presName="imageaccent1" presStyleCnt="0"/>
      <dgm:spPr/>
    </dgm:pt>
    <dgm:pt modelId="{E67AB261-A384-41EF-B528-896CA4B68823}" type="pres">
      <dgm:prSet presAssocID="{084B736E-4A0C-44F8-9263-5AEC394D4B3E}" presName="accentRepeatNode" presStyleLbl="solidAlignAcc1" presStyleIdx="1" presStyleCnt="8"/>
      <dgm:spPr/>
    </dgm:pt>
    <dgm:pt modelId="{F2CD0753-E39D-4DF2-A2ED-DFA341ED6F64}" type="pres">
      <dgm:prSet presAssocID="{09B3BE83-D4D6-4CEC-9D75-4FF5ACC5E4BA}" presName="text2" presStyleCnt="0"/>
      <dgm:spPr/>
    </dgm:pt>
    <dgm:pt modelId="{F75950B7-1DBF-4632-9E48-14E660A5F260}" type="pres">
      <dgm:prSet presAssocID="{09B3BE83-D4D6-4CEC-9D75-4FF5ACC5E4BA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9CDAC48-A2AA-4595-A7C7-4D1F8F9290FF}" type="pres">
      <dgm:prSet presAssocID="{09B3BE83-D4D6-4CEC-9D75-4FF5ACC5E4BA}" presName="textaccent2" presStyleCnt="0"/>
      <dgm:spPr/>
    </dgm:pt>
    <dgm:pt modelId="{35CEB31C-B69B-4E43-8DAF-7E12960476A5}" type="pres">
      <dgm:prSet presAssocID="{09B3BE83-D4D6-4CEC-9D75-4FF5ACC5E4BA}" presName="accentRepeatNode" presStyleLbl="solidAlignAcc1" presStyleIdx="2" presStyleCnt="8" custLinFactX="43581" custLinFactY="-184909" custLinFactNeighborX="100000" custLinFactNeighborY="-200000"/>
      <dgm:spPr/>
    </dgm:pt>
    <dgm:pt modelId="{63AAEA3D-0574-4EED-8477-86D1A2C1AF3F}" type="pres">
      <dgm:prSet presAssocID="{313EFB73-79D7-41B3-BB53-B76727B0FDE5}" presName="image2" presStyleCnt="0"/>
      <dgm:spPr/>
    </dgm:pt>
    <dgm:pt modelId="{3244DC9D-B492-42E5-A047-D75FAA827778}" type="pres">
      <dgm:prSet presAssocID="{313EFB73-79D7-41B3-BB53-B76727B0FDE5}" presName="imageRepeatNode" presStyleLbl="alignAcc1" presStyleIdx="1" presStyleCnt="4" custLinFactNeighborX="-3833" custLinFactNeighborY="-607"/>
      <dgm:spPr/>
      <dgm:t>
        <a:bodyPr/>
        <a:lstStyle/>
        <a:p>
          <a:endParaRPr lang="es-CR"/>
        </a:p>
      </dgm:t>
    </dgm:pt>
    <dgm:pt modelId="{3A2FC85B-31FE-430D-977E-6E0C168F29B2}" type="pres">
      <dgm:prSet presAssocID="{313EFB73-79D7-41B3-BB53-B76727B0FDE5}" presName="imageaccent2" presStyleCnt="0"/>
      <dgm:spPr/>
    </dgm:pt>
    <dgm:pt modelId="{005CE6F5-95AA-4513-B5D6-EA2364D0D013}" type="pres">
      <dgm:prSet presAssocID="{313EFB73-79D7-41B3-BB53-B76727B0FDE5}" presName="accentRepeatNode" presStyleLbl="solidAlignAcc1" presStyleIdx="3" presStyleCnt="8"/>
      <dgm:spPr/>
    </dgm:pt>
    <dgm:pt modelId="{75DF49BE-4E64-4662-B4F6-139FB5371DDF}" type="pres">
      <dgm:prSet presAssocID="{00BEBD57-805C-48E2-81BE-380F826465AC}" presName="text3" presStyleCnt="0"/>
      <dgm:spPr/>
    </dgm:pt>
    <dgm:pt modelId="{87106253-3E00-4DB7-88A3-04ABC6DABB8D}" type="pres">
      <dgm:prSet presAssocID="{00BEBD57-805C-48E2-81BE-380F826465AC}" presName="textRepeatNode" presStyleLbl="alignNode1" presStyleIdx="2" presStyleCnt="4" custLinFactNeighborX="464" custLinFactNeighborY="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719DF03-DFBE-4A53-9B9F-68DB80DF989B}" type="pres">
      <dgm:prSet presAssocID="{00BEBD57-805C-48E2-81BE-380F826465AC}" presName="textaccent3" presStyleCnt="0"/>
      <dgm:spPr/>
    </dgm:pt>
    <dgm:pt modelId="{9C0148B2-4495-4EAB-AAD2-AA355D646724}" type="pres">
      <dgm:prSet presAssocID="{00BEBD57-805C-48E2-81BE-380F826465AC}" presName="accentRepeatNode" presStyleLbl="solidAlignAcc1" presStyleIdx="4" presStyleCnt="8"/>
      <dgm:spPr/>
    </dgm:pt>
    <dgm:pt modelId="{05C4B25A-DA8A-40AC-BA44-32CE8DDB41D9}" type="pres">
      <dgm:prSet presAssocID="{8D92A18A-3761-44FD-B4F7-4A301B15D7E9}" presName="image3" presStyleCnt="0"/>
      <dgm:spPr/>
    </dgm:pt>
    <dgm:pt modelId="{DDBCAAFB-31D2-4BBC-88F8-87EAF5F3566F}" type="pres">
      <dgm:prSet presAssocID="{8D92A18A-3761-44FD-B4F7-4A301B15D7E9}" presName="imageRepeatNode" presStyleLbl="alignAcc1" presStyleIdx="2" presStyleCnt="4"/>
      <dgm:spPr/>
      <dgm:t>
        <a:bodyPr/>
        <a:lstStyle/>
        <a:p>
          <a:endParaRPr lang="es-CR"/>
        </a:p>
      </dgm:t>
    </dgm:pt>
    <dgm:pt modelId="{14D0D95D-7290-474C-AC3B-2283B3849038}" type="pres">
      <dgm:prSet presAssocID="{8D92A18A-3761-44FD-B4F7-4A301B15D7E9}" presName="imageaccent3" presStyleCnt="0"/>
      <dgm:spPr/>
    </dgm:pt>
    <dgm:pt modelId="{C124C11C-C2BF-44E3-ADF1-9A516E961290}" type="pres">
      <dgm:prSet presAssocID="{8D92A18A-3761-44FD-B4F7-4A301B15D7E9}" presName="accentRepeatNode" presStyleLbl="solidAlignAcc1" presStyleIdx="5" presStyleCnt="8"/>
      <dgm:spPr/>
    </dgm:pt>
    <dgm:pt modelId="{2E50B9DA-30E7-498F-8E3B-B9A658921469}" type="pres">
      <dgm:prSet presAssocID="{5EF814EB-D639-4D52-AD14-1CAAE16AA7BA}" presName="text4" presStyleCnt="0"/>
      <dgm:spPr/>
    </dgm:pt>
    <dgm:pt modelId="{4C995625-FBF4-4E16-BC2A-CD98666C5C43}" type="pres">
      <dgm:prSet presAssocID="{5EF814EB-D639-4D52-AD14-1CAAE16AA7BA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4246B08-6FFB-44BC-A35F-60045AF2032C}" type="pres">
      <dgm:prSet presAssocID="{5EF814EB-D639-4D52-AD14-1CAAE16AA7BA}" presName="textaccent4" presStyleCnt="0"/>
      <dgm:spPr/>
    </dgm:pt>
    <dgm:pt modelId="{3A90C56A-6DF6-40EC-9B95-AB4A2066C368}" type="pres">
      <dgm:prSet presAssocID="{5EF814EB-D639-4D52-AD14-1CAAE16AA7BA}" presName="accentRepeatNode" presStyleLbl="solidAlignAcc1" presStyleIdx="6" presStyleCnt="8"/>
      <dgm:spPr/>
    </dgm:pt>
    <dgm:pt modelId="{828F7A84-8AC8-4388-9CF5-AAB69FD4A553}" type="pres">
      <dgm:prSet presAssocID="{689DF751-3344-44C8-A125-29D8C1B579BC}" presName="image4" presStyleCnt="0"/>
      <dgm:spPr/>
    </dgm:pt>
    <dgm:pt modelId="{70313526-13CB-4FF4-B960-F5131FDA79BF}" type="pres">
      <dgm:prSet presAssocID="{689DF751-3344-44C8-A125-29D8C1B579BC}" presName="imageRepeatNode" presStyleLbl="alignAcc1" presStyleIdx="3" presStyleCnt="4"/>
      <dgm:spPr/>
      <dgm:t>
        <a:bodyPr/>
        <a:lstStyle/>
        <a:p>
          <a:endParaRPr lang="es-CR"/>
        </a:p>
      </dgm:t>
    </dgm:pt>
    <dgm:pt modelId="{E38D55DD-B9A7-4CAC-A5F1-0D3018F95694}" type="pres">
      <dgm:prSet presAssocID="{689DF751-3344-44C8-A125-29D8C1B579BC}" presName="imageaccent4" presStyleCnt="0"/>
      <dgm:spPr/>
    </dgm:pt>
    <dgm:pt modelId="{60212F17-3D06-4E42-A5AE-0BF903C5F60F}" type="pres">
      <dgm:prSet presAssocID="{689DF751-3344-44C8-A125-29D8C1B579BC}" presName="accentRepeatNode" presStyleLbl="solidAlignAcc1" presStyleIdx="7" presStyleCnt="8"/>
      <dgm:spPr/>
    </dgm:pt>
  </dgm:ptLst>
  <dgm:cxnLst>
    <dgm:cxn modelId="{CD305044-CA63-4276-BF47-75FFBE0E4304}" type="presOf" srcId="{5EF814EB-D639-4D52-AD14-1CAAE16AA7BA}" destId="{4C995625-FBF4-4E16-BC2A-CD98666C5C43}" srcOrd="0" destOrd="0" presId="urn:microsoft.com/office/officeart/2008/layout/HexagonCluster"/>
    <dgm:cxn modelId="{FCE5D4D4-7C9E-4C5F-930B-69A8453373D1}" type="presOf" srcId="{8D92A18A-3761-44FD-B4F7-4A301B15D7E9}" destId="{DDBCAAFB-31D2-4BBC-88F8-87EAF5F3566F}" srcOrd="0" destOrd="0" presId="urn:microsoft.com/office/officeart/2008/layout/HexagonCluster"/>
    <dgm:cxn modelId="{49A6491F-7B46-4BCC-A5D5-AFFDEEB8FB63}" type="presOf" srcId="{084B736E-4A0C-44F8-9263-5AEC394D4B3E}" destId="{C728CE76-2F54-4358-88BB-2C4AB788A595}" srcOrd="0" destOrd="0" presId="urn:microsoft.com/office/officeart/2008/layout/HexagonCluster"/>
    <dgm:cxn modelId="{E4E706EC-181B-497B-8167-E2EEC27A4904}" srcId="{A36354E7-3EAD-45C7-8206-BFBD6146C47F}" destId="{5EF814EB-D639-4D52-AD14-1CAAE16AA7BA}" srcOrd="3" destOrd="0" parTransId="{127C146D-6BE5-440D-AD00-E9B0C3CE848E}" sibTransId="{689DF751-3344-44C8-A125-29D8C1B579BC}"/>
    <dgm:cxn modelId="{1D55A718-2DFF-40F2-B97B-88EC5F28BE92}" type="presOf" srcId="{313EFB73-79D7-41B3-BB53-B76727B0FDE5}" destId="{3244DC9D-B492-42E5-A047-D75FAA827778}" srcOrd="0" destOrd="0" presId="urn:microsoft.com/office/officeart/2008/layout/HexagonCluster"/>
    <dgm:cxn modelId="{516CC561-5F54-4588-B92B-778AF2EE7614}" srcId="{A36354E7-3EAD-45C7-8206-BFBD6146C47F}" destId="{09B3BE83-D4D6-4CEC-9D75-4FF5ACC5E4BA}" srcOrd="1" destOrd="0" parTransId="{E0B3038D-2B5B-46E4-BA41-1E7484CC7C13}" sibTransId="{313EFB73-79D7-41B3-BB53-B76727B0FDE5}"/>
    <dgm:cxn modelId="{EC2D15E7-B446-43B9-9BB5-43EB56BAE561}" srcId="{A36354E7-3EAD-45C7-8206-BFBD6146C47F}" destId="{00BEBD57-805C-48E2-81BE-380F826465AC}" srcOrd="2" destOrd="0" parTransId="{18433BEB-8315-4695-B278-8B5D45BE6655}" sibTransId="{8D92A18A-3761-44FD-B4F7-4A301B15D7E9}"/>
    <dgm:cxn modelId="{142CD958-9AD7-47EE-89AC-18B0086DCFDF}" type="presOf" srcId="{A36354E7-3EAD-45C7-8206-BFBD6146C47F}" destId="{16FC1AAC-F33F-4C38-86C1-ED1DBD4AA812}" srcOrd="0" destOrd="0" presId="urn:microsoft.com/office/officeart/2008/layout/HexagonCluster"/>
    <dgm:cxn modelId="{48C86209-2BC2-40AF-9FF5-A8131E7FC510}" type="presOf" srcId="{689DF751-3344-44C8-A125-29D8C1B579BC}" destId="{70313526-13CB-4FF4-B960-F5131FDA79BF}" srcOrd="0" destOrd="0" presId="urn:microsoft.com/office/officeart/2008/layout/HexagonCluster"/>
    <dgm:cxn modelId="{89C04B8C-A095-4DEF-B9BB-8CEBC463070D}" srcId="{A36354E7-3EAD-45C7-8206-BFBD6146C47F}" destId="{F3B1FEB8-1EAF-4968-A209-190D0A09ED3A}" srcOrd="0" destOrd="0" parTransId="{175F8E52-17E1-4B76-93AC-4D37FFCDBBB9}" sibTransId="{084B736E-4A0C-44F8-9263-5AEC394D4B3E}"/>
    <dgm:cxn modelId="{02090950-A102-4414-96D3-53950F2AB230}" type="presOf" srcId="{09B3BE83-D4D6-4CEC-9D75-4FF5ACC5E4BA}" destId="{F75950B7-1DBF-4632-9E48-14E660A5F260}" srcOrd="0" destOrd="0" presId="urn:microsoft.com/office/officeart/2008/layout/HexagonCluster"/>
    <dgm:cxn modelId="{3B4D4725-718B-4336-9344-9DE81978E94F}" type="presOf" srcId="{00BEBD57-805C-48E2-81BE-380F826465AC}" destId="{87106253-3E00-4DB7-88A3-04ABC6DABB8D}" srcOrd="0" destOrd="0" presId="urn:microsoft.com/office/officeart/2008/layout/HexagonCluster"/>
    <dgm:cxn modelId="{7F5832B8-94F9-4033-A519-5A0853716A6B}" type="presOf" srcId="{F3B1FEB8-1EAF-4968-A209-190D0A09ED3A}" destId="{FF7DE93D-C69E-45A7-AFB4-E808BF9EA332}" srcOrd="0" destOrd="0" presId="urn:microsoft.com/office/officeart/2008/layout/HexagonCluster"/>
    <dgm:cxn modelId="{CE4E332C-7077-499E-836A-8018E1CD98F4}" type="presParOf" srcId="{16FC1AAC-F33F-4C38-86C1-ED1DBD4AA812}" destId="{D4070A48-5F4B-408C-A4ED-F28227F234BA}" srcOrd="0" destOrd="0" presId="urn:microsoft.com/office/officeart/2008/layout/HexagonCluster"/>
    <dgm:cxn modelId="{41ABBFE6-BB14-4309-BD27-3C2D18C0D8F5}" type="presParOf" srcId="{D4070A48-5F4B-408C-A4ED-F28227F234BA}" destId="{FF7DE93D-C69E-45A7-AFB4-E808BF9EA332}" srcOrd="0" destOrd="0" presId="urn:microsoft.com/office/officeart/2008/layout/HexagonCluster"/>
    <dgm:cxn modelId="{DDA21F2C-6FE5-4795-831C-406162F6C573}" type="presParOf" srcId="{16FC1AAC-F33F-4C38-86C1-ED1DBD4AA812}" destId="{D671B670-63E6-4B9A-AC77-EAED87FD2B4B}" srcOrd="1" destOrd="0" presId="urn:microsoft.com/office/officeart/2008/layout/HexagonCluster"/>
    <dgm:cxn modelId="{C2E34A60-8C4F-47E0-972F-FC3623C12CB9}" type="presParOf" srcId="{D671B670-63E6-4B9A-AC77-EAED87FD2B4B}" destId="{34C76AC2-3552-476F-94D1-A05BD70BCDEE}" srcOrd="0" destOrd="0" presId="urn:microsoft.com/office/officeart/2008/layout/HexagonCluster"/>
    <dgm:cxn modelId="{7DD6BF8B-29A8-472E-8713-E17415959FC2}" type="presParOf" srcId="{16FC1AAC-F33F-4C38-86C1-ED1DBD4AA812}" destId="{FAC09E77-A4F3-4340-9BF4-D3F56E6A3EB2}" srcOrd="2" destOrd="0" presId="urn:microsoft.com/office/officeart/2008/layout/HexagonCluster"/>
    <dgm:cxn modelId="{1C3219C2-D8D0-4E3B-8C5B-D22BA3AB204C}" type="presParOf" srcId="{FAC09E77-A4F3-4340-9BF4-D3F56E6A3EB2}" destId="{C728CE76-2F54-4358-88BB-2C4AB788A595}" srcOrd="0" destOrd="0" presId="urn:microsoft.com/office/officeart/2008/layout/HexagonCluster"/>
    <dgm:cxn modelId="{2D910FBC-9243-4209-8474-FC752F6E6557}" type="presParOf" srcId="{16FC1AAC-F33F-4C38-86C1-ED1DBD4AA812}" destId="{6183EABB-CDEA-44C4-BEF6-9D26B5E9C1A6}" srcOrd="3" destOrd="0" presId="urn:microsoft.com/office/officeart/2008/layout/HexagonCluster"/>
    <dgm:cxn modelId="{EDBD7CC3-9D32-4AC4-B6D2-89BC73B03807}" type="presParOf" srcId="{6183EABB-CDEA-44C4-BEF6-9D26B5E9C1A6}" destId="{E67AB261-A384-41EF-B528-896CA4B68823}" srcOrd="0" destOrd="0" presId="urn:microsoft.com/office/officeart/2008/layout/HexagonCluster"/>
    <dgm:cxn modelId="{3CEF1C73-2050-45FC-AC02-FC15FEEAEF09}" type="presParOf" srcId="{16FC1AAC-F33F-4C38-86C1-ED1DBD4AA812}" destId="{F2CD0753-E39D-4DF2-A2ED-DFA341ED6F64}" srcOrd="4" destOrd="0" presId="urn:microsoft.com/office/officeart/2008/layout/HexagonCluster"/>
    <dgm:cxn modelId="{670C6E5D-1D6A-48BB-9A46-040AB0F34914}" type="presParOf" srcId="{F2CD0753-E39D-4DF2-A2ED-DFA341ED6F64}" destId="{F75950B7-1DBF-4632-9E48-14E660A5F260}" srcOrd="0" destOrd="0" presId="urn:microsoft.com/office/officeart/2008/layout/HexagonCluster"/>
    <dgm:cxn modelId="{AB16D755-A6D1-4ECE-947F-D181783AEF15}" type="presParOf" srcId="{16FC1AAC-F33F-4C38-86C1-ED1DBD4AA812}" destId="{A9CDAC48-A2AA-4595-A7C7-4D1F8F9290FF}" srcOrd="5" destOrd="0" presId="urn:microsoft.com/office/officeart/2008/layout/HexagonCluster"/>
    <dgm:cxn modelId="{6DA72332-FEAD-4E47-B4AA-6AA6334F459B}" type="presParOf" srcId="{A9CDAC48-A2AA-4595-A7C7-4D1F8F9290FF}" destId="{35CEB31C-B69B-4E43-8DAF-7E12960476A5}" srcOrd="0" destOrd="0" presId="urn:microsoft.com/office/officeart/2008/layout/HexagonCluster"/>
    <dgm:cxn modelId="{37527570-94EB-4770-99A2-EA79104B9E5D}" type="presParOf" srcId="{16FC1AAC-F33F-4C38-86C1-ED1DBD4AA812}" destId="{63AAEA3D-0574-4EED-8477-86D1A2C1AF3F}" srcOrd="6" destOrd="0" presId="urn:microsoft.com/office/officeart/2008/layout/HexagonCluster"/>
    <dgm:cxn modelId="{C523C71A-FC3F-41D1-A3C1-BDFED8B37AA2}" type="presParOf" srcId="{63AAEA3D-0574-4EED-8477-86D1A2C1AF3F}" destId="{3244DC9D-B492-42E5-A047-D75FAA827778}" srcOrd="0" destOrd="0" presId="urn:microsoft.com/office/officeart/2008/layout/HexagonCluster"/>
    <dgm:cxn modelId="{2FF0482B-0663-49B7-8DC3-6427632FC486}" type="presParOf" srcId="{16FC1AAC-F33F-4C38-86C1-ED1DBD4AA812}" destId="{3A2FC85B-31FE-430D-977E-6E0C168F29B2}" srcOrd="7" destOrd="0" presId="urn:microsoft.com/office/officeart/2008/layout/HexagonCluster"/>
    <dgm:cxn modelId="{0CDB4F19-ED9D-4DE9-A3EE-81EE628DFA31}" type="presParOf" srcId="{3A2FC85B-31FE-430D-977E-6E0C168F29B2}" destId="{005CE6F5-95AA-4513-B5D6-EA2364D0D013}" srcOrd="0" destOrd="0" presId="urn:microsoft.com/office/officeart/2008/layout/HexagonCluster"/>
    <dgm:cxn modelId="{A81FFB33-0E4E-4607-8268-31D4C16A8E26}" type="presParOf" srcId="{16FC1AAC-F33F-4C38-86C1-ED1DBD4AA812}" destId="{75DF49BE-4E64-4662-B4F6-139FB5371DDF}" srcOrd="8" destOrd="0" presId="urn:microsoft.com/office/officeart/2008/layout/HexagonCluster"/>
    <dgm:cxn modelId="{E218D913-89B6-4197-978B-19AC2F590704}" type="presParOf" srcId="{75DF49BE-4E64-4662-B4F6-139FB5371DDF}" destId="{87106253-3E00-4DB7-88A3-04ABC6DABB8D}" srcOrd="0" destOrd="0" presId="urn:microsoft.com/office/officeart/2008/layout/HexagonCluster"/>
    <dgm:cxn modelId="{5A7F7206-0EAC-482C-89F9-FCC099024C54}" type="presParOf" srcId="{16FC1AAC-F33F-4C38-86C1-ED1DBD4AA812}" destId="{A719DF03-DFBE-4A53-9B9F-68DB80DF989B}" srcOrd="9" destOrd="0" presId="urn:microsoft.com/office/officeart/2008/layout/HexagonCluster"/>
    <dgm:cxn modelId="{12A32611-855F-4701-ABCB-9C8C3D353885}" type="presParOf" srcId="{A719DF03-DFBE-4A53-9B9F-68DB80DF989B}" destId="{9C0148B2-4495-4EAB-AAD2-AA355D646724}" srcOrd="0" destOrd="0" presId="urn:microsoft.com/office/officeart/2008/layout/HexagonCluster"/>
    <dgm:cxn modelId="{5959E8FA-2E80-42AA-814E-29B9F0AA9007}" type="presParOf" srcId="{16FC1AAC-F33F-4C38-86C1-ED1DBD4AA812}" destId="{05C4B25A-DA8A-40AC-BA44-32CE8DDB41D9}" srcOrd="10" destOrd="0" presId="urn:microsoft.com/office/officeart/2008/layout/HexagonCluster"/>
    <dgm:cxn modelId="{A64FF99C-C998-475D-BDA8-3D5B4C861B37}" type="presParOf" srcId="{05C4B25A-DA8A-40AC-BA44-32CE8DDB41D9}" destId="{DDBCAAFB-31D2-4BBC-88F8-87EAF5F3566F}" srcOrd="0" destOrd="0" presId="urn:microsoft.com/office/officeart/2008/layout/HexagonCluster"/>
    <dgm:cxn modelId="{22C2891A-9329-435E-B4C0-99252AED0B88}" type="presParOf" srcId="{16FC1AAC-F33F-4C38-86C1-ED1DBD4AA812}" destId="{14D0D95D-7290-474C-AC3B-2283B3849038}" srcOrd="11" destOrd="0" presId="urn:microsoft.com/office/officeart/2008/layout/HexagonCluster"/>
    <dgm:cxn modelId="{99709F47-7306-41E4-85A2-86B889D59939}" type="presParOf" srcId="{14D0D95D-7290-474C-AC3B-2283B3849038}" destId="{C124C11C-C2BF-44E3-ADF1-9A516E961290}" srcOrd="0" destOrd="0" presId="urn:microsoft.com/office/officeart/2008/layout/HexagonCluster"/>
    <dgm:cxn modelId="{318A600E-DE38-45E4-AC6B-F0A9441F8C34}" type="presParOf" srcId="{16FC1AAC-F33F-4C38-86C1-ED1DBD4AA812}" destId="{2E50B9DA-30E7-498F-8E3B-B9A658921469}" srcOrd="12" destOrd="0" presId="urn:microsoft.com/office/officeart/2008/layout/HexagonCluster"/>
    <dgm:cxn modelId="{1DA65646-4A8E-4D4E-A62B-5ECB821ED7E0}" type="presParOf" srcId="{2E50B9DA-30E7-498F-8E3B-B9A658921469}" destId="{4C995625-FBF4-4E16-BC2A-CD98666C5C43}" srcOrd="0" destOrd="0" presId="urn:microsoft.com/office/officeart/2008/layout/HexagonCluster"/>
    <dgm:cxn modelId="{3ED14BC0-9FBE-43BC-9433-5C23A8495CCC}" type="presParOf" srcId="{16FC1AAC-F33F-4C38-86C1-ED1DBD4AA812}" destId="{04246B08-6FFB-44BC-A35F-60045AF2032C}" srcOrd="13" destOrd="0" presId="urn:microsoft.com/office/officeart/2008/layout/HexagonCluster"/>
    <dgm:cxn modelId="{BCDCCDD3-1F41-40D9-9A03-A5668B11F2CF}" type="presParOf" srcId="{04246B08-6FFB-44BC-A35F-60045AF2032C}" destId="{3A90C56A-6DF6-40EC-9B95-AB4A2066C368}" srcOrd="0" destOrd="0" presId="urn:microsoft.com/office/officeart/2008/layout/HexagonCluster"/>
    <dgm:cxn modelId="{2C113577-0E33-464C-A3FC-F6232E03D559}" type="presParOf" srcId="{16FC1AAC-F33F-4C38-86C1-ED1DBD4AA812}" destId="{828F7A84-8AC8-4388-9CF5-AAB69FD4A553}" srcOrd="14" destOrd="0" presId="urn:microsoft.com/office/officeart/2008/layout/HexagonCluster"/>
    <dgm:cxn modelId="{2B7FE352-F044-4578-8F55-3AE17F82A7BA}" type="presParOf" srcId="{828F7A84-8AC8-4388-9CF5-AAB69FD4A553}" destId="{70313526-13CB-4FF4-B960-F5131FDA79BF}" srcOrd="0" destOrd="0" presId="urn:microsoft.com/office/officeart/2008/layout/HexagonCluster"/>
    <dgm:cxn modelId="{80D80CF3-5C8B-4683-8706-C611D458B74A}" type="presParOf" srcId="{16FC1AAC-F33F-4C38-86C1-ED1DBD4AA812}" destId="{E38D55DD-B9A7-4CAC-A5F1-0D3018F95694}" srcOrd="15" destOrd="0" presId="urn:microsoft.com/office/officeart/2008/layout/HexagonCluster"/>
    <dgm:cxn modelId="{0E0D9C32-7614-4399-BCE3-0A25D0FD09FA}" type="presParOf" srcId="{E38D55DD-B9A7-4CAC-A5F1-0D3018F95694}" destId="{60212F17-3D06-4E42-A5AE-0BF903C5F60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DE93D-C69E-45A7-AFB4-E808BF9EA332}">
      <dsp:nvSpPr>
        <dsp:cNvPr id="0" name=""/>
        <dsp:cNvSpPr/>
      </dsp:nvSpPr>
      <dsp:spPr>
        <a:xfrm>
          <a:off x="1585843" y="2777172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Primer Foro Latinoamericano de Universidades y Sostenibilidad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Viña del Mar, Chile</a:t>
          </a:r>
          <a:endParaRPr lang="es-CR" sz="1400" kern="1200" dirty="0"/>
        </a:p>
      </dsp:txBody>
      <dsp:txXfrm>
        <a:off x="1875150" y="3025509"/>
        <a:ext cx="1289505" cy="1106890"/>
      </dsp:txXfrm>
    </dsp:sp>
    <dsp:sp modelId="{34C76AC2-3552-476F-94D1-A05BD70BCDEE}">
      <dsp:nvSpPr>
        <dsp:cNvPr id="0" name=""/>
        <dsp:cNvSpPr/>
      </dsp:nvSpPr>
      <dsp:spPr>
        <a:xfrm>
          <a:off x="1644274" y="348577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8CE76-2F54-4358-88BB-2C4AB788A595}">
      <dsp:nvSpPr>
        <dsp:cNvPr id="0" name=""/>
        <dsp:cNvSpPr/>
      </dsp:nvSpPr>
      <dsp:spPr>
        <a:xfrm>
          <a:off x="0" y="1905504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AB261-A384-41EF-B528-896CA4B68823}">
      <dsp:nvSpPr>
        <dsp:cNvPr id="0" name=""/>
        <dsp:cNvSpPr/>
      </dsp:nvSpPr>
      <dsp:spPr>
        <a:xfrm>
          <a:off x="1264889" y="328670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26112"/>
              <a:satOff val="3536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950B7-1DBF-4632-9E48-14E660A5F260}">
      <dsp:nvSpPr>
        <dsp:cNvPr id="0" name=""/>
        <dsp:cNvSpPr/>
      </dsp:nvSpPr>
      <dsp:spPr>
        <a:xfrm>
          <a:off x="3170041" y="1893221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160929"/>
            <a:satOff val="8251"/>
            <a:lumOff val="0"/>
            <a:alphaOff val="0"/>
          </a:schemeClr>
        </a:solidFill>
        <a:ln w="25400" cap="flat" cmpd="sng" algn="ctr">
          <a:solidFill>
            <a:schemeClr val="accent2">
              <a:hueOff val="2160929"/>
              <a:satOff val="82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i="1" kern="1200" dirty="0" smtClean="0"/>
            <a:t>GUPES-LA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i="1" kern="1200" dirty="0" smtClean="0"/>
            <a:t>Capítulo Latinoamericano de la Alianza Mundial de Universidades sobre Ambiente y Sostenibilidad </a:t>
          </a:r>
          <a:endParaRPr lang="es-CR" sz="1400" kern="1200" dirty="0"/>
        </a:p>
      </dsp:txBody>
      <dsp:txXfrm>
        <a:off x="3459348" y="2141558"/>
        <a:ext cx="1289505" cy="1106890"/>
      </dsp:txXfrm>
    </dsp:sp>
    <dsp:sp modelId="{35CEB31C-B69B-4E43-8DAF-7E12960476A5}">
      <dsp:nvSpPr>
        <dsp:cNvPr id="0" name=""/>
        <dsp:cNvSpPr/>
      </dsp:nvSpPr>
      <dsp:spPr>
        <a:xfrm>
          <a:off x="4762872" y="2548880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52225"/>
              <a:satOff val="707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4DC9D-B492-42E5-A047-D75FAA827778}">
      <dsp:nvSpPr>
        <dsp:cNvPr id="0" name=""/>
        <dsp:cNvSpPr/>
      </dsp:nvSpPr>
      <dsp:spPr>
        <a:xfrm>
          <a:off x="4690864" y="2764897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25400" cap="flat" cmpd="sng" algn="ctr">
          <a:solidFill>
            <a:schemeClr val="accent2">
              <a:hueOff val="2160929"/>
              <a:satOff val="82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CE6F5-95AA-4513-B5D6-EA2364D0D013}">
      <dsp:nvSpPr>
        <dsp:cNvPr id="0" name=""/>
        <dsp:cNvSpPr/>
      </dsp:nvSpPr>
      <dsp:spPr>
        <a:xfrm>
          <a:off x="4805263" y="349297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778337"/>
              <a:satOff val="1060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06253-3E00-4DB7-88A3-04ABC6DABB8D}">
      <dsp:nvSpPr>
        <dsp:cNvPr id="0" name=""/>
        <dsp:cNvSpPr/>
      </dsp:nvSpPr>
      <dsp:spPr>
        <a:xfrm>
          <a:off x="1594511" y="1036713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321858"/>
            <a:satOff val="16502"/>
            <a:lumOff val="0"/>
            <a:alphaOff val="0"/>
          </a:schemeClr>
        </a:solidFill>
        <a:ln w="25400" cap="flat" cmpd="sng" algn="ctr">
          <a:solidFill>
            <a:schemeClr val="accent2">
              <a:hueOff val="4321858"/>
              <a:satOff val="1650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ARIUSA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Alianza de Redes Iberoamericanas de Universidades por la Sustentabilidad y Ambiente   </a:t>
          </a:r>
          <a:endParaRPr lang="es-CR" sz="1400" kern="1200" dirty="0"/>
        </a:p>
      </dsp:txBody>
      <dsp:txXfrm>
        <a:off x="1883818" y="1285050"/>
        <a:ext cx="1289505" cy="1106890"/>
      </dsp:txXfrm>
    </dsp:sp>
    <dsp:sp modelId="{9C0148B2-4495-4EAB-AAD2-AA355D646724}">
      <dsp:nvSpPr>
        <dsp:cNvPr id="0" name=""/>
        <dsp:cNvSpPr/>
      </dsp:nvSpPr>
      <dsp:spPr>
        <a:xfrm>
          <a:off x="2857317" y="106221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04450"/>
              <a:satOff val="1414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CAAFB-31D2-4BBC-88F8-87EAF5F3566F}">
      <dsp:nvSpPr>
        <dsp:cNvPr id="0" name=""/>
        <dsp:cNvSpPr/>
      </dsp:nvSpPr>
      <dsp:spPr>
        <a:xfrm>
          <a:off x="3170041" y="145225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2">
              <a:hueOff val="4321858"/>
              <a:satOff val="1650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4C11C-C2BF-44E3-ADF1-9A516E961290}">
      <dsp:nvSpPr>
        <dsp:cNvPr id="0" name=""/>
        <dsp:cNvSpPr/>
      </dsp:nvSpPr>
      <dsp:spPr>
        <a:xfrm>
          <a:off x="3212835" y="85594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30562"/>
              <a:satOff val="1768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95625-FBF4-4E16-BC2A-CD98666C5C43}">
      <dsp:nvSpPr>
        <dsp:cNvPr id="0" name=""/>
        <dsp:cNvSpPr/>
      </dsp:nvSpPr>
      <dsp:spPr>
        <a:xfrm>
          <a:off x="4762469" y="1026635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RFA/ALC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i="0" kern="1200" dirty="0" smtClean="0"/>
            <a:t>Red de Formación Ambiental para América Latina y el Caribe</a:t>
          </a:r>
          <a:endParaRPr lang="es-CR" sz="1400" i="0" kern="1200" dirty="0"/>
        </a:p>
      </dsp:txBody>
      <dsp:txXfrm>
        <a:off x="5051776" y="1274972"/>
        <a:ext cx="1289505" cy="1106890"/>
      </dsp:txXfrm>
    </dsp:sp>
    <dsp:sp modelId="{3A90C56A-6DF6-40EC-9B95-AB4A2066C368}">
      <dsp:nvSpPr>
        <dsp:cNvPr id="0" name=""/>
        <dsp:cNvSpPr/>
      </dsp:nvSpPr>
      <dsp:spPr>
        <a:xfrm>
          <a:off x="6368887" y="1734389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556674"/>
              <a:satOff val="2121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13526-13CB-4FF4-B960-F5131FDA79BF}">
      <dsp:nvSpPr>
        <dsp:cNvPr id="0" name=""/>
        <dsp:cNvSpPr/>
      </dsp:nvSpPr>
      <dsp:spPr>
        <a:xfrm>
          <a:off x="6361480" y="1908045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12F17-3D06-4E42-A5AE-0BF903C5F60F}">
      <dsp:nvSpPr>
        <dsp:cNvPr id="0" name=""/>
        <dsp:cNvSpPr/>
      </dsp:nvSpPr>
      <dsp:spPr>
        <a:xfrm>
          <a:off x="6738396" y="193642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7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9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9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9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04856" cy="31700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_tradnl" sz="4000" b="1" i="0" noProof="1" smtClean="0">
                <a:solidFill>
                  <a:schemeClr val="accent2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Resultados del diagnóstico </a:t>
            </a:r>
            <a:r>
              <a:rPr lang="es-CR" b="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inicial del proceso de ambientalización de las universidades centroamericanas </a:t>
            </a:r>
            <a:endParaRPr lang="es-ES_tradnl" b="1" noProof="1">
              <a:solidFill>
                <a:schemeClr val="accent2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7408" y="3759423"/>
            <a:ext cx="6858000" cy="904863"/>
          </a:xfrm>
        </p:spPr>
        <p:txBody>
          <a:bodyPr/>
          <a:lstStyle/>
          <a:p>
            <a:pPr marL="0" indent="0" algn="r">
              <a:buNone/>
            </a:pPr>
            <a:r>
              <a:rPr lang="es-ES_tradnl" noProof="1" smtClean="0">
                <a:solidFill>
                  <a:srgbClr val="CEB966">
                    <a:lumMod val="75000"/>
                  </a:srgbClr>
                </a:solidFill>
              </a:rPr>
              <a:t>Manrique Arguedas C., Coordinador REDIES</a:t>
            </a:r>
          </a:p>
          <a:p>
            <a:pPr marL="0" indent="0" algn="r">
              <a:buNone/>
            </a:pPr>
            <a:r>
              <a:rPr lang="es-ES_tradnl" sz="2400" b="0" i="0" noProof="1" smtClean="0">
                <a:solidFill>
                  <a:srgbClr val="CEB966">
                    <a:lumMod val="75000"/>
                  </a:srgbClr>
                </a:solidFill>
              </a:rPr>
              <a:t>Universidad EARTH, Costa Rica</a:t>
            </a:r>
            <a:endParaRPr lang="es-ES_tradnl" sz="2400" b="0" i="0" noProof="1">
              <a:solidFill>
                <a:srgbClr val="CEB966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18" y="5301208"/>
            <a:ext cx="704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390" y="5363120"/>
            <a:ext cx="1847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8880" y="5434875"/>
            <a:ext cx="1584325" cy="537845"/>
          </a:xfrm>
          <a:prstGeom prst="rect">
            <a:avLst/>
          </a:prstGeom>
          <a:noFill/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0" y="5184576"/>
            <a:ext cx="1089554" cy="980728"/>
          </a:xfrm>
          <a:prstGeom prst="rect">
            <a:avLst/>
          </a:prstGeom>
        </p:spPr>
      </p:pic>
      <p:pic>
        <p:nvPicPr>
          <p:cNvPr id="8" name="Picture 4" descr="logotipo redies colo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5334697"/>
            <a:ext cx="648072" cy="666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s-CR" dirty="0" smtClean="0"/>
              <a:t>Resultados</a:t>
            </a:r>
            <a:endParaRPr lang="es-C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01492"/>
            <a:ext cx="5112568" cy="2755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51" y="980728"/>
            <a:ext cx="450226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45710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6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s-CR" b="1" dirty="0" smtClean="0"/>
              <a:t>Resultados</a:t>
            </a:r>
            <a:endParaRPr lang="es-C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735126" cy="4708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6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s-CR" dirty="0" smtClean="0"/>
              <a:t>Resultados</a:t>
            </a:r>
            <a:endParaRPr lang="es-C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68" y="1412776"/>
            <a:ext cx="8321004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7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s-CR" b="1" dirty="0" smtClean="0"/>
              <a:t>Resultados</a:t>
            </a:r>
            <a:endParaRPr lang="es-C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1" y="1124744"/>
            <a:ext cx="8895195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rgbClr val="006600"/>
                </a:solidFill>
              </a:rPr>
              <a:t>Conclusiones </a:t>
            </a:r>
            <a:endParaRPr lang="es-CR" b="1" dirty="0">
              <a:solidFill>
                <a:srgbClr val="0066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número de Universidades participantes que devolvieron  el cuestionario  fue mínimo en proporción al potencial analizado.</a:t>
            </a:r>
          </a:p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Universidades participantes tienen el deseo de poder mejorar el uso del recurso ambiental que poseen y de implementar en más áreas de investigación. </a:t>
            </a:r>
          </a:p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Universidades no presentan mucha variación entre las mismas, en cuanto a la aplicación de temas ambientales, a pesar de la antigüedad que presente la institución.</a:t>
            </a:r>
          </a:p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Hay puntos de coincidencia entre la mayoría de universidades, como lo es el empleo la incorporación de carreras con alguna relación ambiental en su currículo.</a:t>
            </a:r>
          </a:p>
          <a:p>
            <a:endParaRPr lang="es-C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R" dirty="0" smtClean="0"/>
          </a:p>
          <a:p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413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Conclusiones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Existe la posibilidad de mejora en indicadores ambientales, y sobre todo la disposición de las universidades participantes a trabajar estos temas.</a:t>
            </a:r>
          </a:p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14 universidades estarían en disposición de participar en el Foro.</a:t>
            </a:r>
          </a:p>
          <a:p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presentan retos evidentes en las universidades participantes para conformar redes propias en sus países, como las existentes en Guatemala y Costa Rica.</a:t>
            </a:r>
          </a:p>
          <a:p>
            <a:endParaRPr lang="es-CR" dirty="0" smtClean="0"/>
          </a:p>
          <a:p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8336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04856" cy="31700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_tradnl" sz="4000" b="1" i="0" noProof="1" smtClean="0">
                <a:solidFill>
                  <a:schemeClr val="accent2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Resultados del diagnóstico </a:t>
            </a:r>
            <a:r>
              <a:rPr lang="es-CR" b="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inicial del proceso de ambientalización de las universidades centroamericanas </a:t>
            </a:r>
            <a:endParaRPr lang="es-ES_tradnl" b="1" noProof="1">
              <a:solidFill>
                <a:schemeClr val="accent2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7408" y="3759423"/>
            <a:ext cx="6858000" cy="904863"/>
          </a:xfrm>
        </p:spPr>
        <p:txBody>
          <a:bodyPr/>
          <a:lstStyle/>
          <a:p>
            <a:pPr marL="0" indent="0" algn="r">
              <a:buNone/>
            </a:pPr>
            <a:r>
              <a:rPr lang="es-ES_tradnl" noProof="1" smtClean="0">
                <a:solidFill>
                  <a:srgbClr val="CEB966">
                    <a:lumMod val="75000"/>
                  </a:srgbClr>
                </a:solidFill>
              </a:rPr>
              <a:t>Manrique Arguedas C., Coordinador REDIES</a:t>
            </a:r>
          </a:p>
          <a:p>
            <a:pPr marL="0" indent="0" algn="r">
              <a:buNone/>
            </a:pPr>
            <a:r>
              <a:rPr lang="es-ES_tradnl" sz="2400" b="0" i="0" noProof="1" smtClean="0">
                <a:solidFill>
                  <a:srgbClr val="CEB966">
                    <a:lumMod val="75000"/>
                  </a:srgbClr>
                </a:solidFill>
              </a:rPr>
              <a:t>Universidad EARTH, Costa Rica</a:t>
            </a:r>
            <a:endParaRPr lang="es-ES_tradnl" sz="2400" b="0" i="0" noProof="1">
              <a:solidFill>
                <a:srgbClr val="CEB966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18" y="5301208"/>
            <a:ext cx="704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390" y="5363120"/>
            <a:ext cx="1847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8880" y="5434875"/>
            <a:ext cx="1584325" cy="537845"/>
          </a:xfrm>
          <a:prstGeom prst="rect">
            <a:avLst/>
          </a:prstGeom>
          <a:noFill/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0" y="5184576"/>
            <a:ext cx="1089554" cy="980728"/>
          </a:xfrm>
          <a:prstGeom prst="rect">
            <a:avLst/>
          </a:prstGeom>
        </p:spPr>
      </p:pic>
      <p:pic>
        <p:nvPicPr>
          <p:cNvPr id="8" name="Picture 4" descr="logotipo redies colo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5334697"/>
            <a:ext cx="648072" cy="66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chemeClr val="accent2">
                    <a:lumMod val="50000"/>
                  </a:schemeClr>
                </a:solidFill>
              </a:rPr>
              <a:t>Antecedentes</a:t>
            </a:r>
            <a:endParaRPr lang="es-C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216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78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Antecedentes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el Foro Latinoamericano en Viña del Mar, Chile, realizado en </a:t>
            </a: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Diciembre </a:t>
            </a: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2013, los representantes de las Redes en ARIUSA y GUPES-LA, así como de las universidades participantes, recomendaron la "realización de un diagnóstico de la situación actual del proceso de ambientalización de las instituciones de educación superior a escala regional y en la mayoría de los países latinoamericanos y </a:t>
            </a: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caribeños“</a:t>
            </a:r>
          </a:p>
          <a:p>
            <a:endParaRPr lang="es-C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Objetivo General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Elaborar un diagnóstico inicial del proceso de ambientalización de las universidades centroamericanas con el propósito que sirva de base en el “Primer Foro Ambiental Centroamericano de Universidades: construyendo redes”</a:t>
            </a:r>
          </a:p>
          <a:p>
            <a:pPr lvl="1"/>
            <a:endParaRPr lang="es-CR" sz="2400" dirty="0" smtClean="0"/>
          </a:p>
          <a:p>
            <a:pPr marL="457200" lvl="1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145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CR" b="1" dirty="0" smtClean="0"/>
              <a:t>Objetivos específicos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Analizar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implicaciones de los retos ambientales para las universidades</a:t>
            </a:r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endParaRPr lang="es-C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Compartir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experiencias de REDFIA, REDIES, ARIUSA, la Red de Formación Ambiental del PNUMA y GUPES.</a:t>
            </a:r>
          </a:p>
          <a:p>
            <a:pPr lvl="1"/>
            <a:endParaRPr lang="es-C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Intercambiar/generar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intercambio permanente de las experiencias entre universidades sobre la incorporación de los temas de ambiente y sostenibilidad en la formación académica, investigación científica, funciones y actividades de dirección y gestión institucional y proyección social. </a:t>
            </a:r>
          </a:p>
          <a:p>
            <a:pPr lvl="1"/>
            <a:endParaRPr lang="es-C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generar un espacio interdisciplinario de debate y reflexión sobre la institucionalización de la dimensión ambiental en las Universidades.</a:t>
            </a:r>
          </a:p>
          <a:p>
            <a:pPr lvl="1"/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263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CR" b="1" dirty="0" smtClean="0"/>
              <a:t>Metodología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estableció como instrumento para la recolección de información de las posibles universidades participantes un cuestionario corto de 12 preguntas.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través del Consejo Centroamericano de Acreditación de la Educación Superior, por medio de los puntos focales en cada país de la RFA/ALC, y contactos propios,  se envió el cuestionario a las instituciones de educación superior.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recolectó y sistematizó la información del instrumento enviado.</a:t>
            </a:r>
            <a:endParaRPr lang="es-C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Resultados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69160"/>
          </a:xfrm>
        </p:spPr>
        <p:txBody>
          <a:bodyPr>
            <a:normAutofit fontScale="85000" lnSpcReduction="20000"/>
          </a:bodyPr>
          <a:lstStyle/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Fueron recibidos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 cuestionarios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 embargo fueron solo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 cuestionarios los que fueron tabula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dos, debido a que los restantes   pertenecían a la misma institución, pero remitente  diferente.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fecha límite de recepción de documento fue hasta el lunes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 de junio del 2014.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C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92% </a:t>
            </a:r>
            <a:r>
              <a:rPr lang="es-C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universidades poseen una Oficina o Programa de Gestión Ambiental o de vinculación 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Ambiental e igual porcentaje  indican tener una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persona responsable 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la gestión ambiental o de vinculación con ambiente.</a:t>
            </a:r>
          </a:p>
          <a:p>
            <a:endParaRPr lang="es-C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42%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tienen una </a:t>
            </a:r>
            <a:r>
              <a:rPr lang="es-C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Política Ambiental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 sus instituciones</a:t>
            </a:r>
          </a:p>
          <a:p>
            <a:endParaRPr lang="es-CR" sz="5100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617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908720"/>
            <a:ext cx="600066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s-CR" b="1" dirty="0" smtClean="0"/>
              <a:t>Resultados</a:t>
            </a:r>
            <a:endParaRPr lang="es-CR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01241"/>
            <a:ext cx="5292080" cy="317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4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s-CR" sz="4400" dirty="0" smtClean="0"/>
              <a:t>Resultados</a:t>
            </a:r>
            <a:endParaRPr lang="es-CR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1" y="1052736"/>
            <a:ext cx="5060298" cy="30022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06" y="3350096"/>
            <a:ext cx="5412094" cy="32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0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1305</TotalTime>
  <Words>630</Words>
  <Application>Microsoft Office PowerPoint</Application>
  <PresentationFormat>Presentación en pantalla (4:3)</PresentationFormat>
  <Paragraphs>68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GreenWave_BusDesignSlides</vt:lpstr>
      <vt:lpstr>Resultados del diagnóstico inicial del proceso de ambientalización de las universidades centroamericanas </vt:lpstr>
      <vt:lpstr>Antecedentes</vt:lpstr>
      <vt:lpstr>Antecedentes</vt:lpstr>
      <vt:lpstr>Objetivo General</vt:lpstr>
      <vt:lpstr>Objetivos específicos</vt:lpstr>
      <vt:lpstr>Metodología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Conclusiones </vt:lpstr>
      <vt:lpstr>Conclusiones </vt:lpstr>
      <vt:lpstr>Resultados del diagnóstico inicial del proceso de ambientalización de las universidades centroamericanas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 cuestionario a universidades centroamericanas</dc:title>
  <dc:creator>Manrique</dc:creator>
  <cp:lastModifiedBy>ROLAC</cp:lastModifiedBy>
  <cp:revision>42</cp:revision>
  <dcterms:created xsi:type="dcterms:W3CDTF">2014-07-01T19:05:14Z</dcterms:created>
  <dcterms:modified xsi:type="dcterms:W3CDTF">2014-08-19T20:01:19Z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