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61257"/>
            <a:ext cx="5719354" cy="2743200"/>
          </a:xfrm>
        </p:spPr>
        <p:txBody>
          <a:bodyPr anchor="ctr">
            <a:normAutofit/>
          </a:bodyPr>
          <a:lstStyle>
            <a:lvl1pPr>
              <a:defRPr sz="4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944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753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6305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32777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6164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43324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2807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88533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91413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6645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875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95006" y="156755"/>
            <a:ext cx="6400800" cy="9666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5F01-FFD3-45E1-84F9-827F8D30FB61}" type="datetimeFigureOut">
              <a:rPr lang="es-PA" smtClean="0"/>
              <a:t>08/21/2014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CC496-B4D3-40F6-BCA8-C6242BA04775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7009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A" dirty="0" smtClean="0"/>
              <a:t>Universidad Santa María la Antigua</a:t>
            </a:r>
            <a:endParaRPr lang="es-PA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39144"/>
          </a:xfrm>
        </p:spPr>
        <p:txBody>
          <a:bodyPr>
            <a:normAutofit/>
          </a:bodyPr>
          <a:lstStyle/>
          <a:p>
            <a:r>
              <a:rPr lang="es-PA" dirty="0" smtClean="0"/>
              <a:t>21 de agosto de 2014</a:t>
            </a: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79512" y="4886101"/>
            <a:ext cx="4416152" cy="1808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PA" sz="2400" dirty="0" smtClean="0"/>
              <a:t>Romina Ávila</a:t>
            </a:r>
          </a:p>
          <a:p>
            <a:pPr algn="l"/>
            <a:r>
              <a:rPr lang="es-PA" sz="2400" dirty="0" smtClean="0"/>
              <a:t>Rubén Díaz H.</a:t>
            </a:r>
          </a:p>
          <a:p>
            <a:pPr algn="l"/>
            <a:r>
              <a:rPr lang="es-PA" sz="2400" dirty="0" smtClean="0"/>
              <a:t>Luz I. Romero</a:t>
            </a:r>
          </a:p>
        </p:txBody>
      </p:sp>
    </p:spTree>
    <p:extLst>
      <p:ext uri="{BB962C8B-B14F-4D97-AF65-F5344CB8AC3E}">
        <p14:creationId xmlns:p14="http://schemas.microsoft.com/office/powerpoint/2010/main" val="401045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Misión y Visión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PA" b="1" dirty="0"/>
              <a:t>Misión</a:t>
            </a:r>
          </a:p>
          <a:p>
            <a:pPr lvl="1"/>
            <a:r>
              <a:rPr lang="es-PA" dirty="0"/>
              <a:t>La promoción de una </a:t>
            </a:r>
            <a:r>
              <a:rPr lang="es-PA" u="sng" dirty="0"/>
              <a:t>cultura integral </a:t>
            </a:r>
            <a:r>
              <a:rPr lang="es-PA" dirty="0"/>
              <a:t>capaz de </a:t>
            </a:r>
            <a:r>
              <a:rPr lang="es-PA" u="sng" dirty="0"/>
              <a:t>formar personas</a:t>
            </a:r>
            <a:r>
              <a:rPr lang="es-PA" dirty="0"/>
              <a:t> que se distingan por sus profundos </a:t>
            </a:r>
            <a:r>
              <a:rPr lang="es-PA" u="sng" dirty="0"/>
              <a:t>conocimientos científicos y humanísticos</a:t>
            </a:r>
            <a:r>
              <a:rPr lang="es-PA" dirty="0"/>
              <a:t>, por su testimonio de </a:t>
            </a:r>
            <a:r>
              <a:rPr lang="es-PA" u="sng" dirty="0"/>
              <a:t>fe</a:t>
            </a:r>
            <a:r>
              <a:rPr lang="es-PA" dirty="0"/>
              <a:t> ante el mundo, por su sincera práctica de la </a:t>
            </a:r>
            <a:r>
              <a:rPr lang="es-PA" u="sng" dirty="0"/>
              <a:t>moral cristiana </a:t>
            </a:r>
            <a:r>
              <a:rPr lang="es-PA" dirty="0"/>
              <a:t>y por su compromiso en la creación de una </a:t>
            </a:r>
            <a:r>
              <a:rPr lang="es-PA" u="sng" dirty="0"/>
              <a:t>sociedad más justa y más humana</a:t>
            </a:r>
            <a:r>
              <a:rPr lang="es-PA" dirty="0"/>
              <a:t>.</a:t>
            </a:r>
          </a:p>
          <a:p>
            <a:endParaRPr lang="es-PA" dirty="0"/>
          </a:p>
          <a:p>
            <a:pPr marL="0" indent="0">
              <a:buNone/>
            </a:pPr>
            <a:r>
              <a:rPr lang="es-PA" b="1" dirty="0"/>
              <a:t>Visión</a:t>
            </a:r>
          </a:p>
          <a:p>
            <a:pPr lvl="1"/>
            <a:r>
              <a:rPr lang="es-PA" dirty="0"/>
              <a:t>Una auténtica </a:t>
            </a:r>
            <a:r>
              <a:rPr lang="es-PA" u="sng" dirty="0"/>
              <a:t>comunidad de personas </a:t>
            </a:r>
            <a:r>
              <a:rPr lang="es-PA" dirty="0"/>
              <a:t>promotora de una </a:t>
            </a:r>
            <a:r>
              <a:rPr lang="es-PA" u="sng" dirty="0"/>
              <a:t>sólida y responsable formación </a:t>
            </a:r>
            <a:r>
              <a:rPr lang="es-PA" u="sng" dirty="0" smtClean="0"/>
              <a:t>académica</a:t>
            </a:r>
            <a:r>
              <a:rPr lang="es-PA" dirty="0" smtClean="0"/>
              <a:t>, fiel </a:t>
            </a:r>
            <a:r>
              <a:rPr lang="es-PA" dirty="0"/>
              <a:t>a las exigencias de la </a:t>
            </a:r>
            <a:r>
              <a:rPr lang="es-PA" u="sng" dirty="0"/>
              <a:t>ética </a:t>
            </a:r>
            <a:r>
              <a:rPr lang="es-PA" u="sng" dirty="0" smtClean="0"/>
              <a:t>cristiana</a:t>
            </a:r>
            <a:r>
              <a:rPr lang="es-PA" dirty="0" smtClean="0"/>
              <a:t>, </a:t>
            </a:r>
            <a:r>
              <a:rPr lang="es-PA" u="sng" dirty="0" smtClean="0"/>
              <a:t>solidaria</a:t>
            </a:r>
            <a:r>
              <a:rPr lang="es-PA" dirty="0" smtClean="0"/>
              <a:t> </a:t>
            </a:r>
            <a:r>
              <a:rPr lang="es-PA" dirty="0"/>
              <a:t>mediante el servicio a la </a:t>
            </a:r>
            <a:r>
              <a:rPr lang="es-PA" dirty="0" smtClean="0"/>
              <a:t>comunidad, difusora </a:t>
            </a:r>
            <a:r>
              <a:rPr lang="es-PA" dirty="0"/>
              <a:t>de los </a:t>
            </a:r>
            <a:r>
              <a:rPr lang="es-PA" u="sng" dirty="0"/>
              <a:t>valores de la identidad nacional</a:t>
            </a:r>
            <a:r>
              <a:rPr lang="es-P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301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Datos generales de la Universidad</a:t>
            </a:r>
            <a:endParaRPr lang="es-PA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 smtClean="0"/>
              <a:t>Sedes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PA" dirty="0" smtClean="0"/>
              <a:t>Panamá (1965)</a:t>
            </a:r>
          </a:p>
          <a:p>
            <a:endParaRPr lang="es-PA" dirty="0" smtClean="0"/>
          </a:p>
          <a:p>
            <a:r>
              <a:rPr lang="es-PA" dirty="0" smtClean="0"/>
              <a:t>Colón (1972)</a:t>
            </a:r>
          </a:p>
          <a:p>
            <a:r>
              <a:rPr lang="es-PA" dirty="0" smtClean="0"/>
              <a:t>Chiriquí (1973)</a:t>
            </a:r>
          </a:p>
          <a:p>
            <a:r>
              <a:rPr lang="es-PA" dirty="0" err="1" smtClean="0"/>
              <a:t>Azuero</a:t>
            </a:r>
            <a:r>
              <a:rPr lang="es-PA" dirty="0" smtClean="0"/>
              <a:t> (1995)</a:t>
            </a:r>
          </a:p>
          <a:p>
            <a:r>
              <a:rPr lang="es-PA" dirty="0" smtClean="0"/>
              <a:t>Santiago (2011)</a:t>
            </a: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A" dirty="0" smtClean="0"/>
              <a:t>Datos generales</a:t>
            </a:r>
            <a:endParaRPr lang="es-PA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PA" smtClean="0"/>
              <a:t>4350 Estudiantes </a:t>
            </a:r>
            <a:r>
              <a:rPr lang="es-PA" dirty="0"/>
              <a:t>activos</a:t>
            </a:r>
          </a:p>
          <a:p>
            <a:r>
              <a:rPr lang="es-PA" dirty="0" smtClean="0"/>
              <a:t>559 Profesores</a:t>
            </a:r>
          </a:p>
          <a:p>
            <a:r>
              <a:rPr lang="es-PA" dirty="0" smtClean="0"/>
              <a:t>Programas</a:t>
            </a:r>
            <a:endParaRPr lang="es-PA" dirty="0"/>
          </a:p>
          <a:p>
            <a:pPr lvl="1"/>
            <a:r>
              <a:rPr lang="es-PA" dirty="0" smtClean="0"/>
              <a:t>2 Técnicos</a:t>
            </a:r>
          </a:p>
          <a:p>
            <a:pPr lvl="1"/>
            <a:r>
              <a:rPr lang="es-PA" dirty="0" smtClean="0"/>
              <a:t>21 Licenciaturas</a:t>
            </a:r>
            <a:endParaRPr lang="es-PA" dirty="0"/>
          </a:p>
          <a:p>
            <a:pPr lvl="1"/>
            <a:r>
              <a:rPr lang="es-PA" dirty="0" smtClean="0"/>
              <a:t>10 Especializaciones</a:t>
            </a:r>
          </a:p>
          <a:p>
            <a:pPr lvl="1"/>
            <a:r>
              <a:rPr lang="es-PA" dirty="0" smtClean="0"/>
              <a:t>20 Maestrías</a:t>
            </a:r>
          </a:p>
          <a:p>
            <a:pPr lvl="1"/>
            <a:r>
              <a:rPr lang="es-PA" dirty="0" smtClean="0"/>
              <a:t>2 Doctorados</a:t>
            </a:r>
          </a:p>
        </p:txBody>
      </p:sp>
    </p:spTree>
    <p:extLst>
      <p:ext uri="{BB962C8B-B14F-4D97-AF65-F5344CB8AC3E}">
        <p14:creationId xmlns:p14="http://schemas.microsoft.com/office/powerpoint/2010/main" val="233012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Política ambiental</a:t>
            </a:r>
            <a:endParaRPr lang="es-PA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A" dirty="0" smtClean="0"/>
              <a:t>En la actualidad USMA no cuenta con</a:t>
            </a:r>
          </a:p>
          <a:p>
            <a:pPr lvl="1"/>
            <a:r>
              <a:rPr lang="es-PA" dirty="0" smtClean="0"/>
              <a:t>Oficina </a:t>
            </a:r>
            <a:r>
              <a:rPr lang="es-PA" dirty="0"/>
              <a:t>o Programa de Gestión Ambienta o de vinculación </a:t>
            </a:r>
            <a:r>
              <a:rPr lang="es-PA" dirty="0" smtClean="0"/>
              <a:t>Ambiental</a:t>
            </a:r>
          </a:p>
          <a:p>
            <a:pPr lvl="1"/>
            <a:r>
              <a:rPr lang="es-PA" dirty="0" smtClean="0"/>
              <a:t>Política ambiental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605620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 smtClean="0"/>
              <a:t>Oferta académica</a:t>
            </a:r>
            <a:endParaRPr lang="es-PA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A" dirty="0" smtClean="0"/>
              <a:t>Pregrado</a:t>
            </a:r>
            <a:endParaRPr lang="es-PA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PA" dirty="0" smtClean="0"/>
              <a:t>Lic. en Ingeniería de recursos naturales</a:t>
            </a:r>
          </a:p>
          <a:p>
            <a:r>
              <a:rPr lang="es-PA" dirty="0" smtClean="0"/>
              <a:t>Lic. en Ingeniería en producción animal</a:t>
            </a:r>
          </a:p>
          <a:p>
            <a:r>
              <a:rPr lang="es-PA" dirty="0" smtClean="0"/>
              <a:t>Lic. en Arquitectura estructural</a:t>
            </a:r>
          </a:p>
          <a:p>
            <a:r>
              <a:rPr lang="es-PA" dirty="0" smtClean="0"/>
              <a:t>Lic. en Ingeniería civil</a:t>
            </a:r>
          </a:p>
          <a:p>
            <a:r>
              <a:rPr lang="es-PA" dirty="0" smtClean="0"/>
              <a:t>Lic. en Derecho</a:t>
            </a:r>
          </a:p>
          <a:p>
            <a:r>
              <a:rPr lang="es-PA" dirty="0" smtClean="0"/>
              <a:t>Curso de ecología en todas las carreras de licenciatura</a:t>
            </a:r>
            <a:endParaRPr lang="es-PA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PA" dirty="0" smtClean="0"/>
              <a:t>Postgrado</a:t>
            </a:r>
            <a:endParaRPr lang="es-PA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PA" dirty="0"/>
              <a:t>Maestría en Gerencia </a:t>
            </a:r>
            <a:r>
              <a:rPr lang="es-PA" dirty="0" smtClean="0"/>
              <a:t>estratégica con énfasis en gestión integral del agua</a:t>
            </a:r>
          </a:p>
          <a:p>
            <a:r>
              <a:rPr lang="es-PA" dirty="0" smtClean="0"/>
              <a:t>Maestría en Administración de construcciones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15312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/>
              <a:t>Proyectos o programas relacionados</a:t>
            </a:r>
            <a:endParaRPr lang="es-PA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PA" dirty="0" smtClean="0"/>
              <a:t>Centro Tecnológico y de Apoyo Comunitario.</a:t>
            </a:r>
          </a:p>
          <a:p>
            <a:r>
              <a:rPr lang="es-PA" dirty="0" smtClean="0"/>
              <a:t>Servicio Social Universitario.</a:t>
            </a:r>
          </a:p>
          <a:p>
            <a:r>
              <a:rPr lang="es-PA" dirty="0" smtClean="0"/>
              <a:t>Granja Escuela </a:t>
            </a:r>
            <a:r>
              <a:rPr lang="es-PA" dirty="0" err="1" smtClean="0"/>
              <a:t>Casisiaco</a:t>
            </a:r>
            <a:r>
              <a:rPr lang="es-PA" dirty="0" smtClean="0"/>
              <a:t> </a:t>
            </a:r>
            <a:r>
              <a:rPr lang="es-PA" dirty="0" err="1" smtClean="0"/>
              <a:t>Haren-Alde</a:t>
            </a:r>
            <a:r>
              <a:rPr lang="es-PA" dirty="0" smtClean="0"/>
              <a:t>.</a:t>
            </a:r>
          </a:p>
          <a:p>
            <a:pPr lvl="1"/>
            <a:r>
              <a:rPr lang="es-PA" dirty="0" smtClean="0"/>
              <a:t>Estancia de Dr. Bruno </a:t>
            </a:r>
            <a:r>
              <a:rPr lang="es-PA" dirty="0" err="1" smtClean="0"/>
              <a:t>Borsari</a:t>
            </a:r>
            <a:endParaRPr lang="es-PA" dirty="0" smtClean="0"/>
          </a:p>
          <a:p>
            <a:r>
              <a:rPr lang="es-PA" dirty="0" smtClean="0"/>
              <a:t>Proyecto de investigación </a:t>
            </a:r>
            <a:r>
              <a:rPr lang="es-PA" dirty="0" err="1" smtClean="0"/>
              <a:t>transdisciplinario</a:t>
            </a:r>
            <a:r>
              <a:rPr lang="es-PA" dirty="0" smtClean="0"/>
              <a:t> sobre gestión de desechos solidos y residuos de la construcción</a:t>
            </a:r>
            <a:r>
              <a:rPr lang="es-PA" dirty="0" smtClean="0"/>
              <a:t>.</a:t>
            </a:r>
          </a:p>
          <a:p>
            <a:r>
              <a:rPr lang="es-MX" dirty="0" smtClean="0"/>
              <a:t>ECO USMA</a:t>
            </a:r>
          </a:p>
          <a:p>
            <a:r>
              <a:rPr lang="es-MX" dirty="0" smtClean="0"/>
              <a:t>Foro y Observatorio de Sostenibilidad</a:t>
            </a:r>
          </a:p>
          <a:p>
            <a:r>
              <a:rPr lang="es-MX" dirty="0" smtClean="0"/>
              <a:t>Liderazgo para </a:t>
            </a:r>
            <a:r>
              <a:rPr lang="es-MX" smtClean="0"/>
              <a:t>la transformación</a:t>
            </a:r>
            <a:endParaRPr lang="es-PA" dirty="0" smtClean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6811248"/>
      </p:ext>
    </p:extLst>
  </p:cSld>
  <p:clrMapOvr>
    <a:masterClrMapping/>
  </p:clrMapOvr>
</p:sld>
</file>

<file path=ppt/theme/theme1.xml><?xml version="1.0" encoding="utf-8"?>
<a:theme xmlns:a="http://schemas.openxmlformats.org/drawingml/2006/main" name="USMA5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293</Words>
  <Application>Microsoft Office PowerPoint</Application>
  <PresentationFormat>Presentación en pantalla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USMA50</vt:lpstr>
      <vt:lpstr>Universidad Santa María la Antigua</vt:lpstr>
      <vt:lpstr>Misión y Visión</vt:lpstr>
      <vt:lpstr>Datos generales de la Universidad</vt:lpstr>
      <vt:lpstr>Política ambiental</vt:lpstr>
      <vt:lpstr>Oferta académica</vt:lpstr>
      <vt:lpstr>Proyectos o programas relacionados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Santa María la Antigua</dc:title>
  <dc:creator>Rubén Díaz H.</dc:creator>
  <cp:lastModifiedBy>cecilia</cp:lastModifiedBy>
  <cp:revision>8</cp:revision>
  <dcterms:created xsi:type="dcterms:W3CDTF">2014-08-20T21:21:56Z</dcterms:created>
  <dcterms:modified xsi:type="dcterms:W3CDTF">2014-08-21T15:48:54Z</dcterms:modified>
</cp:coreProperties>
</file>