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80" r:id="rId3"/>
    <p:sldId id="281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5FE1-EA67-4449-8A3F-4E9AD49981C0}" type="doc">
      <dgm:prSet loTypeId="urn:microsoft.com/office/officeart/2005/8/layout/cycle8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CR"/>
        </a:p>
      </dgm:t>
    </dgm:pt>
    <dgm:pt modelId="{14660149-54EC-40D6-9FFC-298BD9D3625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s-MX" sz="2000" dirty="0" smtClean="0">
              <a:latin typeface="Arial Black" pitchFamily="34" charset="0"/>
            </a:rPr>
            <a:t>Legal</a:t>
          </a:r>
          <a:endParaRPr lang="es-CR" sz="2000" dirty="0">
            <a:latin typeface="Arial Black" pitchFamily="34" charset="0"/>
          </a:endParaRPr>
        </a:p>
      </dgm:t>
    </dgm:pt>
    <dgm:pt modelId="{9DD93929-B17E-4A5A-8A8D-26720231E71C}" type="parTrans" cxnId="{4920B021-02A4-499E-BFD6-FC393B3F6C5B}">
      <dgm:prSet/>
      <dgm:spPr/>
      <dgm:t>
        <a:bodyPr/>
        <a:lstStyle/>
        <a:p>
          <a:endParaRPr lang="es-CR"/>
        </a:p>
      </dgm:t>
    </dgm:pt>
    <dgm:pt modelId="{4259E3AD-6238-4F09-9C4B-8D9DE52E8834}" type="sibTrans" cxnId="{4920B021-02A4-499E-BFD6-FC393B3F6C5B}">
      <dgm:prSet/>
      <dgm:spPr/>
      <dgm:t>
        <a:bodyPr/>
        <a:lstStyle/>
        <a:p>
          <a:endParaRPr lang="es-CR"/>
        </a:p>
      </dgm:t>
    </dgm:pt>
    <dgm:pt modelId="{52DA457F-18A5-411C-A05B-0378B845119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s-ES" sz="2000" smtClean="0">
              <a:latin typeface="Arial Black" pitchFamily="34" charset="0"/>
            </a:rPr>
            <a:t>Hábitat</a:t>
          </a:r>
          <a:r>
            <a:rPr lang="es-ES" sz="2400" smtClean="0">
              <a:latin typeface="Arial Narrow" pitchFamily="34" charset="0"/>
            </a:rPr>
            <a:t> </a:t>
          </a:r>
          <a:r>
            <a:rPr lang="es-ES" sz="1800" baseline="0" smtClean="0">
              <a:solidFill>
                <a:srgbClr val="FFC000"/>
              </a:solidFill>
              <a:latin typeface="Arial Narrow" pitchFamily="34" charset="0"/>
            </a:rPr>
            <a:t>Humano</a:t>
          </a:r>
          <a:endParaRPr lang="es-ES" sz="1800" baseline="0" dirty="0" smtClean="0">
            <a:solidFill>
              <a:srgbClr val="FFC000"/>
            </a:solidFill>
            <a:latin typeface="Arial Narrow" pitchFamily="34" charset="0"/>
          </a:endParaRPr>
        </a:p>
      </dgm:t>
    </dgm:pt>
    <dgm:pt modelId="{4CD0B409-6B0B-4912-A6FD-B4399E2111C4}" type="parTrans" cxnId="{70F70E65-ECE7-4252-8CF8-0DFA534667C2}">
      <dgm:prSet/>
      <dgm:spPr/>
      <dgm:t>
        <a:bodyPr/>
        <a:lstStyle/>
        <a:p>
          <a:endParaRPr lang="es-CR"/>
        </a:p>
      </dgm:t>
    </dgm:pt>
    <dgm:pt modelId="{E3B83669-AD91-4C51-8085-AF6FA98BCEF3}" type="sibTrans" cxnId="{70F70E65-ECE7-4252-8CF8-0DFA534667C2}">
      <dgm:prSet/>
      <dgm:spPr/>
      <dgm:t>
        <a:bodyPr/>
        <a:lstStyle/>
        <a:p>
          <a:endParaRPr lang="es-CR"/>
        </a:p>
      </dgm:t>
    </dgm:pt>
    <dgm:pt modelId="{F014C149-B7F8-455C-8F77-BD8F50CAD3D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s-ES" sz="1200" b="1" dirty="0" smtClean="0">
              <a:latin typeface="Arial Black" pitchFamily="34" charset="0"/>
            </a:rPr>
            <a:t>Educación, Formación,  Capacitación y Comunicación Social    </a:t>
          </a:r>
          <a:endParaRPr lang="es-ES" sz="1200" b="1" dirty="0">
            <a:latin typeface="Arial Black" pitchFamily="34" charset="0"/>
          </a:endParaRPr>
        </a:p>
      </dgm:t>
    </dgm:pt>
    <dgm:pt modelId="{205F97D1-6B18-4F5C-8E13-2303A7A850DF}" type="parTrans" cxnId="{6D66B96C-CA21-47C0-941A-5AF9D13EB6A0}">
      <dgm:prSet/>
      <dgm:spPr/>
      <dgm:t>
        <a:bodyPr/>
        <a:lstStyle/>
        <a:p>
          <a:endParaRPr lang="es-CR"/>
        </a:p>
      </dgm:t>
    </dgm:pt>
    <dgm:pt modelId="{801BD266-84FE-4123-9FE1-FFB265FFF361}" type="sibTrans" cxnId="{6D66B96C-CA21-47C0-941A-5AF9D13EB6A0}">
      <dgm:prSet/>
      <dgm:spPr/>
      <dgm:t>
        <a:bodyPr/>
        <a:lstStyle/>
        <a:p>
          <a:endParaRPr lang="es-CR"/>
        </a:p>
      </dgm:t>
    </dgm:pt>
    <dgm:pt modelId="{46476DA9-31A0-480F-BB94-81C54148DE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es-ES" sz="1200" b="1" dirty="0" smtClean="0">
              <a:latin typeface="Arial Black" pitchFamily="34" charset="0"/>
            </a:rPr>
            <a:t>Fortalecimiento  Institucional y Organizacional</a:t>
          </a:r>
          <a:endParaRPr lang="es-ES" sz="1200" b="1" dirty="0">
            <a:latin typeface="Arial Black" pitchFamily="34" charset="0"/>
          </a:endParaRPr>
        </a:p>
      </dgm:t>
    </dgm:pt>
    <dgm:pt modelId="{188B115F-241F-4E87-B20E-8A7F18009AFA}" type="parTrans" cxnId="{750C0BD9-8824-4664-B3E4-2821CC617C90}">
      <dgm:prSet/>
      <dgm:spPr/>
      <dgm:t>
        <a:bodyPr/>
        <a:lstStyle/>
        <a:p>
          <a:endParaRPr lang="es-CR"/>
        </a:p>
      </dgm:t>
    </dgm:pt>
    <dgm:pt modelId="{D0DB4578-FFB9-414D-875E-BC85895FEFAB}" type="sibTrans" cxnId="{750C0BD9-8824-4664-B3E4-2821CC617C90}">
      <dgm:prSet/>
      <dgm:spPr/>
      <dgm:t>
        <a:bodyPr/>
        <a:lstStyle/>
        <a:p>
          <a:endParaRPr lang="es-CR"/>
        </a:p>
      </dgm:t>
    </dgm:pt>
    <dgm:pt modelId="{63E8708F-F6DA-4AF0-BB10-C63D9B8D189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latin typeface="Arial Black" pitchFamily="34" charset="0"/>
            </a:rPr>
            <a:t>Investigación y Desarrollo Tecnológico</a:t>
          </a:r>
          <a:endParaRPr lang="es-ES" sz="1400" b="1" dirty="0">
            <a:latin typeface="Arial Black" pitchFamily="34" charset="0"/>
          </a:endParaRPr>
        </a:p>
      </dgm:t>
    </dgm:pt>
    <dgm:pt modelId="{C3AA372B-032A-49ED-8114-47823E703DE1}" type="parTrans" cxnId="{348A3054-CBB2-473A-AEC7-33DE48750635}">
      <dgm:prSet/>
      <dgm:spPr/>
      <dgm:t>
        <a:bodyPr/>
        <a:lstStyle/>
        <a:p>
          <a:endParaRPr lang="es-CR"/>
        </a:p>
      </dgm:t>
    </dgm:pt>
    <dgm:pt modelId="{CEBEA2D0-73C7-419D-A9C2-DA9129BF8231}" type="sibTrans" cxnId="{348A3054-CBB2-473A-AEC7-33DE48750635}">
      <dgm:prSet/>
      <dgm:spPr/>
      <dgm:t>
        <a:bodyPr/>
        <a:lstStyle/>
        <a:p>
          <a:endParaRPr lang="es-CR"/>
        </a:p>
      </dgm:t>
    </dgm:pt>
    <dgm:pt modelId="{C73640D7-C012-4252-94A1-568390924FF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ES" sz="1600" dirty="0" smtClean="0">
              <a:latin typeface="Arial Black" pitchFamily="34" charset="0"/>
            </a:rPr>
            <a:t>Económico</a:t>
          </a:r>
          <a:endParaRPr lang="es-ES" sz="1600" dirty="0">
            <a:latin typeface="Arial Black" pitchFamily="34" charset="0"/>
          </a:endParaRPr>
        </a:p>
      </dgm:t>
    </dgm:pt>
    <dgm:pt modelId="{657BE3FD-545F-4B95-8405-9B7E7D67937C}" type="sibTrans" cxnId="{FEA0B50E-1820-44FA-8A76-EF6B8D8EA3E3}">
      <dgm:prSet/>
      <dgm:spPr/>
      <dgm:t>
        <a:bodyPr/>
        <a:lstStyle/>
        <a:p>
          <a:endParaRPr lang="es-CR"/>
        </a:p>
      </dgm:t>
    </dgm:pt>
    <dgm:pt modelId="{E8202276-4893-4E06-B305-E3B8D3B1A167}" type="parTrans" cxnId="{FEA0B50E-1820-44FA-8A76-EF6B8D8EA3E3}">
      <dgm:prSet/>
      <dgm:spPr/>
      <dgm:t>
        <a:bodyPr/>
        <a:lstStyle/>
        <a:p>
          <a:endParaRPr lang="es-CR"/>
        </a:p>
      </dgm:t>
    </dgm:pt>
    <dgm:pt modelId="{BCFBBA04-6727-4BE6-B706-CD8223BDDF01}" type="pres">
      <dgm:prSet presAssocID="{90C85FE1-EA67-4449-8A3F-4E9AD49981C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70C606F-BD06-4B8A-995C-DA7C20142BE2}" type="pres">
      <dgm:prSet presAssocID="{90C85FE1-EA67-4449-8A3F-4E9AD49981C0}" presName="wedge1" presStyleLbl="node1" presStyleIdx="0" presStyleCnt="6"/>
      <dgm:spPr/>
      <dgm:t>
        <a:bodyPr/>
        <a:lstStyle/>
        <a:p>
          <a:endParaRPr lang="es-CR"/>
        </a:p>
      </dgm:t>
    </dgm:pt>
    <dgm:pt modelId="{C90CDABE-BAF5-4277-80ED-C57BAB009430}" type="pres">
      <dgm:prSet presAssocID="{90C85FE1-EA67-4449-8A3F-4E9AD49981C0}" presName="dummy1a" presStyleCnt="0"/>
      <dgm:spPr/>
      <dgm:t>
        <a:bodyPr/>
        <a:lstStyle/>
        <a:p>
          <a:endParaRPr lang="es-CR"/>
        </a:p>
      </dgm:t>
    </dgm:pt>
    <dgm:pt modelId="{213D339A-89D6-41A6-868F-4D7B0A75BE44}" type="pres">
      <dgm:prSet presAssocID="{90C85FE1-EA67-4449-8A3F-4E9AD49981C0}" presName="dummy1b" presStyleCnt="0"/>
      <dgm:spPr/>
      <dgm:t>
        <a:bodyPr/>
        <a:lstStyle/>
        <a:p>
          <a:endParaRPr lang="es-CR"/>
        </a:p>
      </dgm:t>
    </dgm:pt>
    <dgm:pt modelId="{AA506D6D-7AAE-4CC7-94FA-E32558AD395F}" type="pres">
      <dgm:prSet presAssocID="{90C85FE1-EA67-4449-8A3F-4E9AD49981C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B3DF86-B420-4705-A1BF-EB32065ECE76}" type="pres">
      <dgm:prSet presAssocID="{90C85FE1-EA67-4449-8A3F-4E9AD49981C0}" presName="wedge2" presStyleLbl="node1" presStyleIdx="1" presStyleCnt="6" custLinFactNeighborX="158" custLinFactNeighborY="-60"/>
      <dgm:spPr/>
      <dgm:t>
        <a:bodyPr/>
        <a:lstStyle/>
        <a:p>
          <a:endParaRPr lang="es-CR"/>
        </a:p>
      </dgm:t>
    </dgm:pt>
    <dgm:pt modelId="{75FE1EF2-7B03-4D34-8DA9-EF956A908879}" type="pres">
      <dgm:prSet presAssocID="{90C85FE1-EA67-4449-8A3F-4E9AD49981C0}" presName="dummy2a" presStyleCnt="0"/>
      <dgm:spPr/>
      <dgm:t>
        <a:bodyPr/>
        <a:lstStyle/>
        <a:p>
          <a:endParaRPr lang="es-CR"/>
        </a:p>
      </dgm:t>
    </dgm:pt>
    <dgm:pt modelId="{095A462C-F23A-4223-93CC-C3A2EA46D8BC}" type="pres">
      <dgm:prSet presAssocID="{90C85FE1-EA67-4449-8A3F-4E9AD49981C0}" presName="dummy2b" presStyleCnt="0"/>
      <dgm:spPr/>
      <dgm:t>
        <a:bodyPr/>
        <a:lstStyle/>
        <a:p>
          <a:endParaRPr lang="es-CR"/>
        </a:p>
      </dgm:t>
    </dgm:pt>
    <dgm:pt modelId="{8765CDC3-9755-422A-8614-81C1D85D31E6}" type="pres">
      <dgm:prSet presAssocID="{90C85FE1-EA67-4449-8A3F-4E9AD49981C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D2D1957-7D93-44EB-81EE-012AE6FB668C}" type="pres">
      <dgm:prSet presAssocID="{90C85FE1-EA67-4449-8A3F-4E9AD49981C0}" presName="wedge3" presStyleLbl="node1" presStyleIdx="2" presStyleCnt="6" custScaleX="104361"/>
      <dgm:spPr/>
      <dgm:t>
        <a:bodyPr/>
        <a:lstStyle/>
        <a:p>
          <a:endParaRPr lang="es-CR"/>
        </a:p>
      </dgm:t>
    </dgm:pt>
    <dgm:pt modelId="{7D2E558A-6FF9-4D66-A347-420265889C31}" type="pres">
      <dgm:prSet presAssocID="{90C85FE1-EA67-4449-8A3F-4E9AD49981C0}" presName="dummy3a" presStyleCnt="0"/>
      <dgm:spPr/>
      <dgm:t>
        <a:bodyPr/>
        <a:lstStyle/>
        <a:p>
          <a:endParaRPr lang="es-CR"/>
        </a:p>
      </dgm:t>
    </dgm:pt>
    <dgm:pt modelId="{84BFA403-DF98-46F2-9AFF-092F809A9519}" type="pres">
      <dgm:prSet presAssocID="{90C85FE1-EA67-4449-8A3F-4E9AD49981C0}" presName="dummy3b" presStyleCnt="0"/>
      <dgm:spPr/>
      <dgm:t>
        <a:bodyPr/>
        <a:lstStyle/>
        <a:p>
          <a:endParaRPr lang="es-CR"/>
        </a:p>
      </dgm:t>
    </dgm:pt>
    <dgm:pt modelId="{4F6E0791-C015-4E50-9990-F35289FC7E75}" type="pres">
      <dgm:prSet presAssocID="{90C85FE1-EA67-4449-8A3F-4E9AD49981C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352D0D4-36EC-4436-936B-C7B62CA1E3B6}" type="pres">
      <dgm:prSet presAssocID="{90C85FE1-EA67-4449-8A3F-4E9AD49981C0}" presName="wedge4" presStyleLbl="node1" presStyleIdx="3" presStyleCnt="6" custScaleX="108241" custLinFactNeighborX="-813" custLinFactNeighborY="909"/>
      <dgm:spPr/>
      <dgm:t>
        <a:bodyPr/>
        <a:lstStyle/>
        <a:p>
          <a:endParaRPr lang="es-CR"/>
        </a:p>
      </dgm:t>
    </dgm:pt>
    <dgm:pt modelId="{6600E7CA-ADBF-461E-B820-DC2A43B8F4D6}" type="pres">
      <dgm:prSet presAssocID="{90C85FE1-EA67-4449-8A3F-4E9AD49981C0}" presName="dummy4a" presStyleCnt="0"/>
      <dgm:spPr/>
      <dgm:t>
        <a:bodyPr/>
        <a:lstStyle/>
        <a:p>
          <a:endParaRPr lang="es-CR"/>
        </a:p>
      </dgm:t>
    </dgm:pt>
    <dgm:pt modelId="{F5F9850A-198C-4465-9B26-38609DEAEFD4}" type="pres">
      <dgm:prSet presAssocID="{90C85FE1-EA67-4449-8A3F-4E9AD49981C0}" presName="dummy4b" presStyleCnt="0"/>
      <dgm:spPr/>
      <dgm:t>
        <a:bodyPr/>
        <a:lstStyle/>
        <a:p>
          <a:endParaRPr lang="es-CR"/>
        </a:p>
      </dgm:t>
    </dgm:pt>
    <dgm:pt modelId="{1E83EDD8-DB43-4235-8A6E-7849667BEAB8}" type="pres">
      <dgm:prSet presAssocID="{90C85FE1-EA67-4449-8A3F-4E9AD49981C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AAAD4E7-8F30-4D93-98DC-1088DA2F6A28}" type="pres">
      <dgm:prSet presAssocID="{90C85FE1-EA67-4449-8A3F-4E9AD49981C0}" presName="wedge5" presStyleLbl="node1" presStyleIdx="4" presStyleCnt="6" custScaleX="120397" custLinFactNeighborX="446" custLinFactNeighborY="240"/>
      <dgm:spPr/>
      <dgm:t>
        <a:bodyPr/>
        <a:lstStyle/>
        <a:p>
          <a:endParaRPr lang="es-CR"/>
        </a:p>
      </dgm:t>
    </dgm:pt>
    <dgm:pt modelId="{E09CA140-5C38-4A6D-83A3-750B541894F9}" type="pres">
      <dgm:prSet presAssocID="{90C85FE1-EA67-4449-8A3F-4E9AD49981C0}" presName="dummy5a" presStyleCnt="0"/>
      <dgm:spPr/>
      <dgm:t>
        <a:bodyPr/>
        <a:lstStyle/>
        <a:p>
          <a:endParaRPr lang="es-CR"/>
        </a:p>
      </dgm:t>
    </dgm:pt>
    <dgm:pt modelId="{B62C5AAF-C796-4703-9661-0CE90F7D596A}" type="pres">
      <dgm:prSet presAssocID="{90C85FE1-EA67-4449-8A3F-4E9AD49981C0}" presName="dummy5b" presStyleCnt="0"/>
      <dgm:spPr/>
      <dgm:t>
        <a:bodyPr/>
        <a:lstStyle/>
        <a:p>
          <a:endParaRPr lang="es-CR"/>
        </a:p>
      </dgm:t>
    </dgm:pt>
    <dgm:pt modelId="{C3F2E66A-706A-46FA-94C4-D98A795518F1}" type="pres">
      <dgm:prSet presAssocID="{90C85FE1-EA67-4449-8A3F-4E9AD49981C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1158AF-C843-4489-A643-54AF6B923F32}" type="pres">
      <dgm:prSet presAssocID="{90C85FE1-EA67-4449-8A3F-4E9AD49981C0}" presName="wedge6" presStyleLbl="node1" presStyleIdx="5" presStyleCnt="6" custScaleX="109867" custScaleY="99029"/>
      <dgm:spPr/>
      <dgm:t>
        <a:bodyPr/>
        <a:lstStyle/>
        <a:p>
          <a:endParaRPr lang="es-CR"/>
        </a:p>
      </dgm:t>
    </dgm:pt>
    <dgm:pt modelId="{E663827A-157F-44AD-BC9C-4E0FA920FE0A}" type="pres">
      <dgm:prSet presAssocID="{90C85FE1-EA67-4449-8A3F-4E9AD49981C0}" presName="dummy6a" presStyleCnt="0"/>
      <dgm:spPr/>
      <dgm:t>
        <a:bodyPr/>
        <a:lstStyle/>
        <a:p>
          <a:endParaRPr lang="es-CR"/>
        </a:p>
      </dgm:t>
    </dgm:pt>
    <dgm:pt modelId="{07E2B76F-A958-48FA-85FE-7C14E16CF9A6}" type="pres">
      <dgm:prSet presAssocID="{90C85FE1-EA67-4449-8A3F-4E9AD49981C0}" presName="dummy6b" presStyleCnt="0"/>
      <dgm:spPr/>
      <dgm:t>
        <a:bodyPr/>
        <a:lstStyle/>
        <a:p>
          <a:endParaRPr lang="es-CR"/>
        </a:p>
      </dgm:t>
    </dgm:pt>
    <dgm:pt modelId="{7B90F0F3-D152-4EB1-86CF-BB215EF88AB9}" type="pres">
      <dgm:prSet presAssocID="{90C85FE1-EA67-4449-8A3F-4E9AD49981C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7C064B8-7B59-4594-B88B-250EF0581FE5}" type="pres">
      <dgm:prSet presAssocID="{4259E3AD-6238-4F09-9C4B-8D9DE52E8834}" presName="arrowWedge1" presStyleLbl="fgSibTrans2D1" presStyleIdx="0" presStyleCnt="6"/>
      <dgm:spPr/>
      <dgm:t>
        <a:bodyPr/>
        <a:lstStyle/>
        <a:p>
          <a:endParaRPr lang="es-CR"/>
        </a:p>
      </dgm:t>
    </dgm:pt>
    <dgm:pt modelId="{D7BD407E-3EC3-4D7D-9791-75573DC29CE6}" type="pres">
      <dgm:prSet presAssocID="{E3B83669-AD91-4C51-8085-AF6FA98BCEF3}" presName="arrowWedge2" presStyleLbl="fgSibTrans2D1" presStyleIdx="1" presStyleCnt="6"/>
      <dgm:spPr/>
      <dgm:t>
        <a:bodyPr/>
        <a:lstStyle/>
        <a:p>
          <a:endParaRPr lang="es-CR"/>
        </a:p>
      </dgm:t>
    </dgm:pt>
    <dgm:pt modelId="{28217E66-DA54-4B9C-AE1C-068F0D2832A6}" type="pres">
      <dgm:prSet presAssocID="{801BD266-84FE-4123-9FE1-FFB265FFF361}" presName="arrowWedge3" presStyleLbl="fgSibTrans2D1" presStyleIdx="2" presStyleCnt="6"/>
      <dgm:spPr/>
      <dgm:t>
        <a:bodyPr/>
        <a:lstStyle/>
        <a:p>
          <a:endParaRPr lang="es-CR"/>
        </a:p>
      </dgm:t>
    </dgm:pt>
    <dgm:pt modelId="{6882CA65-A0E3-4BC1-A8F8-B639C0D7E9F2}" type="pres">
      <dgm:prSet presAssocID="{657BE3FD-545F-4B95-8405-9B7E7D67937C}" presName="arrowWedge4" presStyleLbl="fgSibTrans2D1" presStyleIdx="3" presStyleCnt="6" custLinFactNeighborX="-805" custLinFactNeighborY="661"/>
      <dgm:spPr/>
      <dgm:t>
        <a:bodyPr/>
        <a:lstStyle/>
        <a:p>
          <a:endParaRPr lang="es-CR"/>
        </a:p>
      </dgm:t>
    </dgm:pt>
    <dgm:pt modelId="{99A5C162-2BB3-4118-8C50-9E0818B16859}" type="pres">
      <dgm:prSet presAssocID="{D0DB4578-FFB9-414D-875E-BC85895FEFAB}" presName="arrowWedge5" presStyleLbl="fgSibTrans2D1" presStyleIdx="4" presStyleCnt="6" custScaleX="109591" custScaleY="100000" custLinFactNeighborX="-1365" custLinFactNeighborY="16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s-CR"/>
        </a:p>
      </dgm:t>
    </dgm:pt>
    <dgm:pt modelId="{E2AEE8D9-A860-4BF8-B68F-5D90FA58810B}" type="pres">
      <dgm:prSet presAssocID="{CEBEA2D0-73C7-419D-A9C2-DA9129BF8231}" presName="arrowWedge6" presStyleLbl="fgSibTrans2D1" presStyleIdx="5" presStyleCnt="6" custLinFactNeighborX="-1522" custLinFactNeighborY="-469"/>
      <dgm:spPr/>
      <dgm:t>
        <a:bodyPr/>
        <a:lstStyle/>
        <a:p>
          <a:endParaRPr lang="es-CR"/>
        </a:p>
      </dgm:t>
    </dgm:pt>
  </dgm:ptLst>
  <dgm:cxnLst>
    <dgm:cxn modelId="{4920B021-02A4-499E-BFD6-FC393B3F6C5B}" srcId="{90C85FE1-EA67-4449-8A3F-4E9AD49981C0}" destId="{14660149-54EC-40D6-9FFC-298BD9D36252}" srcOrd="0" destOrd="0" parTransId="{9DD93929-B17E-4A5A-8A8D-26720231E71C}" sibTransId="{4259E3AD-6238-4F09-9C4B-8D9DE52E8834}"/>
    <dgm:cxn modelId="{3C8D71BC-FA33-412B-B623-FD1D1B342F39}" type="presOf" srcId="{52DA457F-18A5-411C-A05B-0378B845119D}" destId="{8765CDC3-9755-422A-8614-81C1D85D31E6}" srcOrd="1" destOrd="0" presId="urn:microsoft.com/office/officeart/2005/8/layout/cycle8"/>
    <dgm:cxn modelId="{7DCA3AA2-FE59-4F9D-A6FD-63E267A080BA}" type="presOf" srcId="{46476DA9-31A0-480F-BB94-81C54148DE45}" destId="{BAAAD4E7-8F30-4D93-98DC-1088DA2F6A28}" srcOrd="0" destOrd="0" presId="urn:microsoft.com/office/officeart/2005/8/layout/cycle8"/>
    <dgm:cxn modelId="{FEA0B50E-1820-44FA-8A76-EF6B8D8EA3E3}" srcId="{90C85FE1-EA67-4449-8A3F-4E9AD49981C0}" destId="{C73640D7-C012-4252-94A1-568390924FF3}" srcOrd="3" destOrd="0" parTransId="{E8202276-4893-4E06-B305-E3B8D3B1A167}" sibTransId="{657BE3FD-545F-4B95-8405-9B7E7D67937C}"/>
    <dgm:cxn modelId="{8D81D332-6CD5-4113-A8D9-8EA4588CCE0B}" type="presOf" srcId="{63E8708F-F6DA-4AF0-BB10-C63D9B8D189E}" destId="{371158AF-C843-4489-A643-54AF6B923F32}" srcOrd="0" destOrd="0" presId="urn:microsoft.com/office/officeart/2005/8/layout/cycle8"/>
    <dgm:cxn modelId="{F1935F2D-030F-4019-9979-C95DFBFB0807}" type="presOf" srcId="{46476DA9-31A0-480F-BB94-81C54148DE45}" destId="{C3F2E66A-706A-46FA-94C4-D98A795518F1}" srcOrd="1" destOrd="0" presId="urn:microsoft.com/office/officeart/2005/8/layout/cycle8"/>
    <dgm:cxn modelId="{D5886B7A-BE12-4C27-BE38-128B631C0AA2}" type="presOf" srcId="{C73640D7-C012-4252-94A1-568390924FF3}" destId="{C352D0D4-36EC-4436-936B-C7B62CA1E3B6}" srcOrd="0" destOrd="0" presId="urn:microsoft.com/office/officeart/2005/8/layout/cycle8"/>
    <dgm:cxn modelId="{96D3C1E1-CBCB-499A-9FF1-97DDA21F4C68}" type="presOf" srcId="{F014C149-B7F8-455C-8F77-BD8F50CAD3D7}" destId="{4F6E0791-C015-4E50-9990-F35289FC7E75}" srcOrd="1" destOrd="0" presId="urn:microsoft.com/office/officeart/2005/8/layout/cycle8"/>
    <dgm:cxn modelId="{348A3054-CBB2-473A-AEC7-33DE48750635}" srcId="{90C85FE1-EA67-4449-8A3F-4E9AD49981C0}" destId="{63E8708F-F6DA-4AF0-BB10-C63D9B8D189E}" srcOrd="5" destOrd="0" parTransId="{C3AA372B-032A-49ED-8114-47823E703DE1}" sibTransId="{CEBEA2D0-73C7-419D-A9C2-DA9129BF8231}"/>
    <dgm:cxn modelId="{46DAE071-3850-43B4-8672-66A424A3AFB1}" type="presOf" srcId="{63E8708F-F6DA-4AF0-BB10-C63D9B8D189E}" destId="{7B90F0F3-D152-4EB1-86CF-BB215EF88AB9}" srcOrd="1" destOrd="0" presId="urn:microsoft.com/office/officeart/2005/8/layout/cycle8"/>
    <dgm:cxn modelId="{9E394BC7-F904-4C12-A7A1-1A73BE7652CF}" type="presOf" srcId="{F014C149-B7F8-455C-8F77-BD8F50CAD3D7}" destId="{7D2D1957-7D93-44EB-81EE-012AE6FB668C}" srcOrd="0" destOrd="0" presId="urn:microsoft.com/office/officeart/2005/8/layout/cycle8"/>
    <dgm:cxn modelId="{5CDF1682-96D0-4FE5-984F-B7101D7C3AA6}" type="presOf" srcId="{52DA457F-18A5-411C-A05B-0378B845119D}" destId="{41B3DF86-B420-4705-A1BF-EB32065ECE76}" srcOrd="0" destOrd="0" presId="urn:microsoft.com/office/officeart/2005/8/layout/cycle8"/>
    <dgm:cxn modelId="{750C0BD9-8824-4664-B3E4-2821CC617C90}" srcId="{90C85FE1-EA67-4449-8A3F-4E9AD49981C0}" destId="{46476DA9-31A0-480F-BB94-81C54148DE45}" srcOrd="4" destOrd="0" parTransId="{188B115F-241F-4E87-B20E-8A7F18009AFA}" sibTransId="{D0DB4578-FFB9-414D-875E-BC85895FEFAB}"/>
    <dgm:cxn modelId="{70F70E65-ECE7-4252-8CF8-0DFA534667C2}" srcId="{90C85FE1-EA67-4449-8A3F-4E9AD49981C0}" destId="{52DA457F-18A5-411C-A05B-0378B845119D}" srcOrd="1" destOrd="0" parTransId="{4CD0B409-6B0B-4912-A6FD-B4399E2111C4}" sibTransId="{E3B83669-AD91-4C51-8085-AF6FA98BCEF3}"/>
    <dgm:cxn modelId="{162F0541-6A20-490A-BE02-C88BB59FD1C2}" type="presOf" srcId="{14660149-54EC-40D6-9FFC-298BD9D36252}" destId="{670C606F-BD06-4B8A-995C-DA7C20142BE2}" srcOrd="0" destOrd="0" presId="urn:microsoft.com/office/officeart/2005/8/layout/cycle8"/>
    <dgm:cxn modelId="{6D66B96C-CA21-47C0-941A-5AF9D13EB6A0}" srcId="{90C85FE1-EA67-4449-8A3F-4E9AD49981C0}" destId="{F014C149-B7F8-455C-8F77-BD8F50CAD3D7}" srcOrd="2" destOrd="0" parTransId="{205F97D1-6B18-4F5C-8E13-2303A7A850DF}" sibTransId="{801BD266-84FE-4123-9FE1-FFB265FFF361}"/>
    <dgm:cxn modelId="{84908DBA-7004-4093-89A6-6F93C9ABFAAD}" type="presOf" srcId="{14660149-54EC-40D6-9FFC-298BD9D36252}" destId="{AA506D6D-7AAE-4CC7-94FA-E32558AD395F}" srcOrd="1" destOrd="0" presId="urn:microsoft.com/office/officeart/2005/8/layout/cycle8"/>
    <dgm:cxn modelId="{EE58D72A-310A-4272-997F-391F59C3EBA7}" type="presOf" srcId="{C73640D7-C012-4252-94A1-568390924FF3}" destId="{1E83EDD8-DB43-4235-8A6E-7849667BEAB8}" srcOrd="1" destOrd="0" presId="urn:microsoft.com/office/officeart/2005/8/layout/cycle8"/>
    <dgm:cxn modelId="{42243AAC-599C-43A9-BAE7-DEEF3B253932}" type="presOf" srcId="{90C85FE1-EA67-4449-8A3F-4E9AD49981C0}" destId="{BCFBBA04-6727-4BE6-B706-CD8223BDDF01}" srcOrd="0" destOrd="0" presId="urn:microsoft.com/office/officeart/2005/8/layout/cycle8"/>
    <dgm:cxn modelId="{59EEFA59-88DC-4B95-8165-5E20AB17AA84}" type="presParOf" srcId="{BCFBBA04-6727-4BE6-B706-CD8223BDDF01}" destId="{670C606F-BD06-4B8A-995C-DA7C20142BE2}" srcOrd="0" destOrd="0" presId="urn:microsoft.com/office/officeart/2005/8/layout/cycle8"/>
    <dgm:cxn modelId="{D3FC6216-8E0E-4250-8D23-7BCCFF7C6F55}" type="presParOf" srcId="{BCFBBA04-6727-4BE6-B706-CD8223BDDF01}" destId="{C90CDABE-BAF5-4277-80ED-C57BAB009430}" srcOrd="1" destOrd="0" presId="urn:microsoft.com/office/officeart/2005/8/layout/cycle8"/>
    <dgm:cxn modelId="{C8F0C8B6-FBD7-41C1-BF98-0F0ECC8B661B}" type="presParOf" srcId="{BCFBBA04-6727-4BE6-B706-CD8223BDDF01}" destId="{213D339A-89D6-41A6-868F-4D7B0A75BE44}" srcOrd="2" destOrd="0" presId="urn:microsoft.com/office/officeart/2005/8/layout/cycle8"/>
    <dgm:cxn modelId="{1D55C929-F733-4117-A2CE-2E86ACDF4453}" type="presParOf" srcId="{BCFBBA04-6727-4BE6-B706-CD8223BDDF01}" destId="{AA506D6D-7AAE-4CC7-94FA-E32558AD395F}" srcOrd="3" destOrd="0" presId="urn:microsoft.com/office/officeart/2005/8/layout/cycle8"/>
    <dgm:cxn modelId="{B9B613AD-688C-4F94-8BE5-3C1054367C70}" type="presParOf" srcId="{BCFBBA04-6727-4BE6-B706-CD8223BDDF01}" destId="{41B3DF86-B420-4705-A1BF-EB32065ECE76}" srcOrd="4" destOrd="0" presId="urn:microsoft.com/office/officeart/2005/8/layout/cycle8"/>
    <dgm:cxn modelId="{C8ED1172-8988-47B3-9D2C-98DEAE775AB0}" type="presParOf" srcId="{BCFBBA04-6727-4BE6-B706-CD8223BDDF01}" destId="{75FE1EF2-7B03-4D34-8DA9-EF956A908879}" srcOrd="5" destOrd="0" presId="urn:microsoft.com/office/officeart/2005/8/layout/cycle8"/>
    <dgm:cxn modelId="{019F01B6-3ED8-4685-A36F-BFC1114BB137}" type="presParOf" srcId="{BCFBBA04-6727-4BE6-B706-CD8223BDDF01}" destId="{095A462C-F23A-4223-93CC-C3A2EA46D8BC}" srcOrd="6" destOrd="0" presId="urn:microsoft.com/office/officeart/2005/8/layout/cycle8"/>
    <dgm:cxn modelId="{BA7EDE12-E3CF-4C81-A35A-F9F5492D931A}" type="presParOf" srcId="{BCFBBA04-6727-4BE6-B706-CD8223BDDF01}" destId="{8765CDC3-9755-422A-8614-81C1D85D31E6}" srcOrd="7" destOrd="0" presId="urn:microsoft.com/office/officeart/2005/8/layout/cycle8"/>
    <dgm:cxn modelId="{616B1288-0BEB-433A-A9F4-E45CE9DDB3F6}" type="presParOf" srcId="{BCFBBA04-6727-4BE6-B706-CD8223BDDF01}" destId="{7D2D1957-7D93-44EB-81EE-012AE6FB668C}" srcOrd="8" destOrd="0" presId="urn:microsoft.com/office/officeart/2005/8/layout/cycle8"/>
    <dgm:cxn modelId="{74BC59E2-B7DA-4047-8956-A2A3E294FF6B}" type="presParOf" srcId="{BCFBBA04-6727-4BE6-B706-CD8223BDDF01}" destId="{7D2E558A-6FF9-4D66-A347-420265889C31}" srcOrd="9" destOrd="0" presId="urn:microsoft.com/office/officeart/2005/8/layout/cycle8"/>
    <dgm:cxn modelId="{C87B5647-FA4B-419F-94A8-370D7B518572}" type="presParOf" srcId="{BCFBBA04-6727-4BE6-B706-CD8223BDDF01}" destId="{84BFA403-DF98-46F2-9AFF-092F809A9519}" srcOrd="10" destOrd="0" presId="urn:microsoft.com/office/officeart/2005/8/layout/cycle8"/>
    <dgm:cxn modelId="{5B6C8846-67F9-4790-8C87-6A5FA4219CF4}" type="presParOf" srcId="{BCFBBA04-6727-4BE6-B706-CD8223BDDF01}" destId="{4F6E0791-C015-4E50-9990-F35289FC7E75}" srcOrd="11" destOrd="0" presId="urn:microsoft.com/office/officeart/2005/8/layout/cycle8"/>
    <dgm:cxn modelId="{60AAF2D0-6483-42B6-B664-0E1B46C95134}" type="presParOf" srcId="{BCFBBA04-6727-4BE6-B706-CD8223BDDF01}" destId="{C352D0D4-36EC-4436-936B-C7B62CA1E3B6}" srcOrd="12" destOrd="0" presId="urn:microsoft.com/office/officeart/2005/8/layout/cycle8"/>
    <dgm:cxn modelId="{68309CE5-6E24-4317-8B14-4B9CE3C612B4}" type="presParOf" srcId="{BCFBBA04-6727-4BE6-B706-CD8223BDDF01}" destId="{6600E7CA-ADBF-461E-B820-DC2A43B8F4D6}" srcOrd="13" destOrd="0" presId="urn:microsoft.com/office/officeart/2005/8/layout/cycle8"/>
    <dgm:cxn modelId="{788ACC6C-26CD-41D3-B0BD-6F5124BF6CEA}" type="presParOf" srcId="{BCFBBA04-6727-4BE6-B706-CD8223BDDF01}" destId="{F5F9850A-198C-4465-9B26-38609DEAEFD4}" srcOrd="14" destOrd="0" presId="urn:microsoft.com/office/officeart/2005/8/layout/cycle8"/>
    <dgm:cxn modelId="{449D36CF-8221-445B-98DD-96EB17E9CF51}" type="presParOf" srcId="{BCFBBA04-6727-4BE6-B706-CD8223BDDF01}" destId="{1E83EDD8-DB43-4235-8A6E-7849667BEAB8}" srcOrd="15" destOrd="0" presId="urn:microsoft.com/office/officeart/2005/8/layout/cycle8"/>
    <dgm:cxn modelId="{A415060B-937C-4946-B2E9-6ACEF0F10102}" type="presParOf" srcId="{BCFBBA04-6727-4BE6-B706-CD8223BDDF01}" destId="{BAAAD4E7-8F30-4D93-98DC-1088DA2F6A28}" srcOrd="16" destOrd="0" presId="urn:microsoft.com/office/officeart/2005/8/layout/cycle8"/>
    <dgm:cxn modelId="{D57575B4-1248-42F5-81B6-65C3F603FBC1}" type="presParOf" srcId="{BCFBBA04-6727-4BE6-B706-CD8223BDDF01}" destId="{E09CA140-5C38-4A6D-83A3-750B541894F9}" srcOrd="17" destOrd="0" presId="urn:microsoft.com/office/officeart/2005/8/layout/cycle8"/>
    <dgm:cxn modelId="{B69EE56A-513F-4F48-B525-B079EBAC5991}" type="presParOf" srcId="{BCFBBA04-6727-4BE6-B706-CD8223BDDF01}" destId="{B62C5AAF-C796-4703-9661-0CE90F7D596A}" srcOrd="18" destOrd="0" presId="urn:microsoft.com/office/officeart/2005/8/layout/cycle8"/>
    <dgm:cxn modelId="{2CC207DF-78F0-4900-A2D4-45473CB4CAF2}" type="presParOf" srcId="{BCFBBA04-6727-4BE6-B706-CD8223BDDF01}" destId="{C3F2E66A-706A-46FA-94C4-D98A795518F1}" srcOrd="19" destOrd="0" presId="urn:microsoft.com/office/officeart/2005/8/layout/cycle8"/>
    <dgm:cxn modelId="{8C99FC36-C082-46C7-9517-753AB7298F3E}" type="presParOf" srcId="{BCFBBA04-6727-4BE6-B706-CD8223BDDF01}" destId="{371158AF-C843-4489-A643-54AF6B923F32}" srcOrd="20" destOrd="0" presId="urn:microsoft.com/office/officeart/2005/8/layout/cycle8"/>
    <dgm:cxn modelId="{3990CFE8-156E-459D-ACE6-40C505C1A393}" type="presParOf" srcId="{BCFBBA04-6727-4BE6-B706-CD8223BDDF01}" destId="{E663827A-157F-44AD-BC9C-4E0FA920FE0A}" srcOrd="21" destOrd="0" presId="urn:microsoft.com/office/officeart/2005/8/layout/cycle8"/>
    <dgm:cxn modelId="{E0428E9C-C1B9-455F-BA64-2878896ED8E0}" type="presParOf" srcId="{BCFBBA04-6727-4BE6-B706-CD8223BDDF01}" destId="{07E2B76F-A958-48FA-85FE-7C14E16CF9A6}" srcOrd="22" destOrd="0" presId="urn:microsoft.com/office/officeart/2005/8/layout/cycle8"/>
    <dgm:cxn modelId="{44601DE2-BEC2-49D2-A2D3-9CD8B99AB2A5}" type="presParOf" srcId="{BCFBBA04-6727-4BE6-B706-CD8223BDDF01}" destId="{7B90F0F3-D152-4EB1-86CF-BB215EF88AB9}" srcOrd="23" destOrd="0" presId="urn:microsoft.com/office/officeart/2005/8/layout/cycle8"/>
    <dgm:cxn modelId="{692379F4-1FB7-4054-B858-697F9B51D80D}" type="presParOf" srcId="{BCFBBA04-6727-4BE6-B706-CD8223BDDF01}" destId="{A7C064B8-7B59-4594-B88B-250EF0581FE5}" srcOrd="24" destOrd="0" presId="urn:microsoft.com/office/officeart/2005/8/layout/cycle8"/>
    <dgm:cxn modelId="{8405456E-DCEC-495F-9800-55A9E6086239}" type="presParOf" srcId="{BCFBBA04-6727-4BE6-B706-CD8223BDDF01}" destId="{D7BD407E-3EC3-4D7D-9791-75573DC29CE6}" srcOrd="25" destOrd="0" presId="urn:microsoft.com/office/officeart/2005/8/layout/cycle8"/>
    <dgm:cxn modelId="{26375E8A-7ED0-435B-822F-54CF5554AC13}" type="presParOf" srcId="{BCFBBA04-6727-4BE6-B706-CD8223BDDF01}" destId="{28217E66-DA54-4B9C-AE1C-068F0D2832A6}" srcOrd="26" destOrd="0" presId="urn:microsoft.com/office/officeart/2005/8/layout/cycle8"/>
    <dgm:cxn modelId="{4DF27F94-24D7-4B84-82E9-43F78A825B9A}" type="presParOf" srcId="{BCFBBA04-6727-4BE6-B706-CD8223BDDF01}" destId="{6882CA65-A0E3-4BC1-A8F8-B639C0D7E9F2}" srcOrd="27" destOrd="0" presId="urn:microsoft.com/office/officeart/2005/8/layout/cycle8"/>
    <dgm:cxn modelId="{032C05BE-4C96-4BF3-AD7C-A9C105133174}" type="presParOf" srcId="{BCFBBA04-6727-4BE6-B706-CD8223BDDF01}" destId="{99A5C162-2BB3-4118-8C50-9E0818B16859}" srcOrd="28" destOrd="0" presId="urn:microsoft.com/office/officeart/2005/8/layout/cycle8"/>
    <dgm:cxn modelId="{99EC37F6-D9D7-4EE6-BE19-B55C27688609}" type="presParOf" srcId="{BCFBBA04-6727-4BE6-B706-CD8223BDDF01}" destId="{E2AEE8D9-A860-4BF8-B68F-5D90FA58810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C606F-BD06-4B8A-995C-DA7C20142BE2}">
      <dsp:nvSpPr>
        <dsp:cNvPr id="0" name=""/>
        <dsp:cNvSpPr/>
      </dsp:nvSpPr>
      <dsp:spPr>
        <a:xfrm>
          <a:off x="2562389" y="336960"/>
          <a:ext cx="4755448" cy="475544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 Black" pitchFamily="34" charset="0"/>
            </a:rPr>
            <a:t>Legal</a:t>
          </a:r>
          <a:endParaRPr lang="es-CR" sz="2000" kern="1200" dirty="0">
            <a:latin typeface="Arial Black" pitchFamily="34" charset="0"/>
          </a:endParaRPr>
        </a:p>
      </dsp:txBody>
      <dsp:txXfrm>
        <a:off x="5053338" y="944412"/>
        <a:ext cx="1245474" cy="962412"/>
      </dsp:txXfrm>
    </dsp:sp>
    <dsp:sp modelId="{41B3DF86-B420-4705-A1BF-EB32065ECE76}">
      <dsp:nvSpPr>
        <dsp:cNvPr id="0" name=""/>
        <dsp:cNvSpPr/>
      </dsp:nvSpPr>
      <dsp:spPr>
        <a:xfrm>
          <a:off x="2626515" y="432046"/>
          <a:ext cx="4755448" cy="4755448"/>
        </a:xfrm>
        <a:prstGeom prst="pie">
          <a:avLst>
            <a:gd name="adj1" fmla="val 19800000"/>
            <a:gd name="adj2" fmla="val 1800000"/>
          </a:avLst>
        </a:prstGeom>
        <a:solidFill>
          <a:srgbClr val="FFC00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latin typeface="Arial Black" pitchFamily="34" charset="0"/>
            </a:rPr>
            <a:t>Hábitat</a:t>
          </a:r>
          <a:r>
            <a:rPr lang="es-ES" sz="2400" kern="1200" smtClean="0">
              <a:latin typeface="Arial Narrow" pitchFamily="34" charset="0"/>
            </a:rPr>
            <a:t> </a:t>
          </a:r>
          <a:r>
            <a:rPr lang="es-ES" sz="1800" kern="1200" baseline="0" smtClean="0">
              <a:solidFill>
                <a:srgbClr val="FFC000"/>
              </a:solidFill>
              <a:latin typeface="Arial Narrow" pitchFamily="34" charset="0"/>
            </a:rPr>
            <a:t>Humano</a:t>
          </a:r>
          <a:endParaRPr lang="es-ES" sz="1800" kern="1200" baseline="0" dirty="0" smtClean="0">
            <a:solidFill>
              <a:srgbClr val="FFC000"/>
            </a:solidFill>
            <a:latin typeface="Arial Narrow" pitchFamily="34" charset="0"/>
          </a:endParaRPr>
        </a:p>
      </dsp:txBody>
      <dsp:txXfrm>
        <a:off x="5853426" y="2356870"/>
        <a:ext cx="1302087" cy="934105"/>
      </dsp:txXfrm>
    </dsp:sp>
    <dsp:sp modelId="{7D2D1957-7D93-44EB-81EE-012AE6FB668C}">
      <dsp:nvSpPr>
        <dsp:cNvPr id="0" name=""/>
        <dsp:cNvSpPr/>
      </dsp:nvSpPr>
      <dsp:spPr>
        <a:xfrm>
          <a:off x="2458696" y="532839"/>
          <a:ext cx="4962833" cy="4755448"/>
        </a:xfrm>
        <a:prstGeom prst="pie">
          <a:avLst>
            <a:gd name="adj1" fmla="val 1800000"/>
            <a:gd name="adj2" fmla="val 5400000"/>
          </a:avLst>
        </a:prstGeom>
        <a:solidFill>
          <a:srgbClr val="92D05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itchFamily="34" charset="0"/>
            </a:rPr>
            <a:t>Educación, Formación,  Capacitación y Comunicación Social    </a:t>
          </a:r>
          <a:endParaRPr lang="es-ES" sz="1200" b="1" kern="1200" dirty="0">
            <a:latin typeface="Arial Black" pitchFamily="34" charset="0"/>
          </a:endParaRPr>
        </a:p>
      </dsp:txBody>
      <dsp:txXfrm>
        <a:off x="5058276" y="3746729"/>
        <a:ext cx="1299789" cy="962412"/>
      </dsp:txXfrm>
    </dsp:sp>
    <dsp:sp modelId="{C352D0D4-36EC-4436-936B-C7B62CA1E3B6}">
      <dsp:nvSpPr>
        <dsp:cNvPr id="0" name=""/>
        <dsp:cNvSpPr/>
      </dsp:nvSpPr>
      <dsp:spPr>
        <a:xfrm>
          <a:off x="2214554" y="576066"/>
          <a:ext cx="5147344" cy="4755448"/>
        </a:xfrm>
        <a:prstGeom prst="pie">
          <a:avLst>
            <a:gd name="adj1" fmla="val 5400000"/>
            <a:gd name="adj2" fmla="val 9000000"/>
          </a:avLst>
        </a:prstGeom>
        <a:solidFill>
          <a:srgbClr val="00B05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Black" pitchFamily="34" charset="0"/>
            </a:rPr>
            <a:t>Económico</a:t>
          </a:r>
          <a:endParaRPr lang="es-ES" sz="1600" kern="1200" dirty="0">
            <a:latin typeface="Arial Black" pitchFamily="34" charset="0"/>
          </a:endParaRPr>
        </a:p>
      </dsp:txBody>
      <dsp:txXfrm>
        <a:off x="3317556" y="3789956"/>
        <a:ext cx="1348114" cy="962412"/>
      </dsp:txXfrm>
    </dsp:sp>
    <dsp:sp modelId="{BAAAD4E7-8F30-4D93-98DC-1088DA2F6A28}">
      <dsp:nvSpPr>
        <dsp:cNvPr id="0" name=""/>
        <dsp:cNvSpPr/>
      </dsp:nvSpPr>
      <dsp:spPr>
        <a:xfrm>
          <a:off x="1928776" y="446312"/>
          <a:ext cx="5725417" cy="4755448"/>
        </a:xfrm>
        <a:prstGeom prst="pie">
          <a:avLst>
            <a:gd name="adj1" fmla="val 9000000"/>
            <a:gd name="adj2" fmla="val 1260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itchFamily="34" charset="0"/>
            </a:rPr>
            <a:t>Fortalecimiento  Institucional y Organizacional</a:t>
          </a:r>
          <a:endParaRPr lang="es-ES" sz="1200" b="1" kern="1200" dirty="0">
            <a:latin typeface="Arial Black" pitchFamily="34" charset="0"/>
          </a:endParaRPr>
        </a:p>
      </dsp:txBody>
      <dsp:txXfrm>
        <a:off x="2201415" y="2371137"/>
        <a:ext cx="1567673" cy="934105"/>
      </dsp:txXfrm>
    </dsp:sp>
    <dsp:sp modelId="{371158AF-C843-4489-A643-54AF6B923F32}">
      <dsp:nvSpPr>
        <dsp:cNvPr id="0" name=""/>
        <dsp:cNvSpPr/>
      </dsp:nvSpPr>
      <dsp:spPr>
        <a:xfrm>
          <a:off x="2214554" y="360047"/>
          <a:ext cx="5224668" cy="4709272"/>
        </a:xfrm>
        <a:prstGeom prst="pie">
          <a:avLst>
            <a:gd name="adj1" fmla="val 126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 Black" pitchFamily="34" charset="0"/>
            </a:rPr>
            <a:t>Investigación y Desarrollo Tecnológico</a:t>
          </a:r>
          <a:endParaRPr lang="es-ES" sz="1400" b="1" kern="1200" dirty="0">
            <a:latin typeface="Arial Black" pitchFamily="34" charset="0"/>
          </a:endParaRPr>
        </a:p>
      </dsp:txBody>
      <dsp:txXfrm>
        <a:off x="3334126" y="961601"/>
        <a:ext cx="1368365" cy="953067"/>
      </dsp:txXfrm>
    </dsp:sp>
    <dsp:sp modelId="{A7C064B8-7B59-4594-B88B-250EF0581FE5}">
      <dsp:nvSpPr>
        <dsp:cNvPr id="0" name=""/>
        <dsp:cNvSpPr/>
      </dsp:nvSpPr>
      <dsp:spPr>
        <a:xfrm>
          <a:off x="2267830" y="42575"/>
          <a:ext cx="5344218" cy="534421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407E-3EC3-4D7D-9791-75573DC29CE6}">
      <dsp:nvSpPr>
        <dsp:cNvPr id="0" name=""/>
        <dsp:cNvSpPr/>
      </dsp:nvSpPr>
      <dsp:spPr>
        <a:xfrm>
          <a:off x="2331956" y="137661"/>
          <a:ext cx="5344218" cy="534421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17E66-DA54-4B9C-AE1C-068F0D2832A6}">
      <dsp:nvSpPr>
        <dsp:cNvPr id="0" name=""/>
        <dsp:cNvSpPr/>
      </dsp:nvSpPr>
      <dsp:spPr>
        <a:xfrm>
          <a:off x="2267011" y="238454"/>
          <a:ext cx="5344218" cy="534421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CA65-A0E3-4BC1-A8F8-B639C0D7E9F2}">
      <dsp:nvSpPr>
        <dsp:cNvPr id="0" name=""/>
        <dsp:cNvSpPr/>
      </dsp:nvSpPr>
      <dsp:spPr>
        <a:xfrm>
          <a:off x="2071664" y="317006"/>
          <a:ext cx="5344218" cy="534421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5C162-2BB3-4118-8C50-9E0818B16859}">
      <dsp:nvSpPr>
        <dsp:cNvPr id="0" name=""/>
        <dsp:cNvSpPr/>
      </dsp:nvSpPr>
      <dsp:spPr>
        <a:xfrm>
          <a:off x="1785898" y="160532"/>
          <a:ext cx="5856782" cy="534421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E2AEE8D9-A860-4BF8-B68F-5D90FA58810B}">
      <dsp:nvSpPr>
        <dsp:cNvPr id="0" name=""/>
        <dsp:cNvSpPr/>
      </dsp:nvSpPr>
      <dsp:spPr>
        <a:xfrm>
          <a:off x="2071662" y="17684"/>
          <a:ext cx="5344218" cy="534421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4830-89C0-425B-9986-63DD58898ADE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A628-839A-456C-9920-588F70C5416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799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1E9AC-5C2F-4BFA-8FEA-48D5981518EC}" type="slidenum">
              <a:rPr 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07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425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726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652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699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093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829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715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364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241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03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7765-C203-42B1-847A-C750456FB46A}" type="datetimeFigureOut">
              <a:rPr lang="es-CR" smtClean="0"/>
              <a:t>03/03/2015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C6D0-580A-4EE1-9276-3849D4AD8F7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25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9818" y="1556792"/>
            <a:ext cx="83335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s-CR" sz="2400" b="1" dirty="0">
                <a:solidFill>
                  <a:srgbClr val="000099"/>
                </a:solidFill>
                <a:latin typeface="Book Antiqua" pitchFamily="18" charset="0"/>
              </a:rPr>
              <a:t>Taller nacional en el uso del enfoque integrado para la sostenibilidad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s-CR" sz="2400" b="1" dirty="0">
                <a:solidFill>
                  <a:srgbClr val="000099"/>
                </a:solidFill>
                <a:latin typeface="Book Antiqua" pitchFamily="18" charset="0"/>
              </a:rPr>
              <a:t>ambiental en la planificación del desarrollo en Costa </a:t>
            </a:r>
            <a:r>
              <a:rPr lang="es-CR" altLang="es-CR" sz="2400" b="1" dirty="0" smtClean="0">
                <a:solidFill>
                  <a:srgbClr val="000099"/>
                </a:solidFill>
                <a:latin typeface="Book Antiqua" pitchFamily="18" charset="0"/>
              </a:rPr>
              <a:t>Rica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altLang="es-CR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altLang="es-CR" sz="2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s-CR" sz="2800" b="1" dirty="0" smtClean="0">
                <a:solidFill>
                  <a:srgbClr val="000099"/>
                </a:solidFill>
                <a:latin typeface="Book Antiqua" pitchFamily="18" charset="0"/>
              </a:rPr>
              <a:t>Política Nacional para la Gestión Integral de Residuos 2010-2021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altLang="es-CR" sz="2800" b="1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altLang="es-CR" sz="2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s-CR" sz="2000" dirty="0" smtClean="0">
                <a:solidFill>
                  <a:srgbClr val="000099"/>
                </a:solidFill>
                <a:latin typeface="Book Antiqua" pitchFamily="18" charset="0"/>
              </a:rPr>
              <a:t>San José, 4 de marzo del 2014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altLang="es-CR" sz="20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s-CR" b="1" dirty="0" smtClean="0">
                <a:solidFill>
                  <a:srgbClr val="000099"/>
                </a:solidFill>
                <a:latin typeface="Book Antiqua" pitchFamily="18" charset="0"/>
              </a:rPr>
              <a:t>“De la atención de la enfermedad hacia la promoción de la salud</a:t>
            </a:r>
            <a:r>
              <a:rPr lang="es-CR" altLang="es-CR" sz="2000" dirty="0" smtClean="0">
                <a:solidFill>
                  <a:srgbClr val="000099"/>
                </a:solidFill>
                <a:latin typeface="Book Antiqua" pitchFamily="18" charset="0"/>
              </a:rPr>
              <a:t>”</a:t>
            </a:r>
            <a:endParaRPr lang="es-CR" altLang="es-CR" sz="20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250825" y="333375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7" t="10260" b="12788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47" y="0"/>
            <a:ext cx="41402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2409" y="392727"/>
            <a:ext cx="8229600" cy="1143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i="1" dirty="0" smtClean="0">
                <a:solidFill>
                  <a:schemeClr val="bg1"/>
                </a:solidFill>
                <a:latin typeface="Arial Black" pitchFamily="34" charset="0"/>
              </a:rPr>
              <a:t>Ámbito  Legal  </a:t>
            </a:r>
            <a:endParaRPr sz="36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00313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  <a:latin typeface="Arial Black" pitchFamily="34" charset="0"/>
              </a:rPr>
              <a:t>Revisión, actualización y aplicación del marco normativo para la gestión integral de residuos y los convenios internacionales</a:t>
            </a:r>
            <a:endParaRPr lang="es-C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107504" y="8353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5716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Arial Black" pitchFamily="34" charset="0"/>
              </a:rPr>
              <a:t>Ámbito  </a:t>
            </a:r>
            <a:r>
              <a:rPr lang="es-MX" sz="4000" i="1" dirty="0" smtClean="0">
                <a:solidFill>
                  <a:schemeClr val="bg1"/>
                </a:solidFill>
                <a:latin typeface="Arial Black" pitchFamily="34" charset="0"/>
              </a:rPr>
              <a:t>Fortalecimiento Institucional y Organizacional</a:t>
            </a:r>
            <a:r>
              <a:rPr i="1" dirty="0" smtClean="0">
                <a:solidFill>
                  <a:schemeClr val="bg1"/>
                </a:solidFill>
              </a:rPr>
              <a:t/>
            </a:r>
            <a:br>
              <a:rPr i="1" dirty="0" smtClean="0">
                <a:solidFill>
                  <a:schemeClr val="bg1"/>
                </a:solidFill>
              </a:rPr>
            </a:br>
            <a:endParaRPr sz="2000" i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500313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Arial Black" pitchFamily="34" charset="0"/>
              </a:rPr>
              <a:t>Fortalecimiento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Arial Black" pitchFamily="34" charset="0"/>
              </a:rPr>
              <a:t>la  coordinación interinstitucional para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Arial Black" pitchFamily="34" charset="0"/>
              </a:rPr>
              <a:t>el mejoramiento de la gestión integral de residuos</a:t>
            </a:r>
            <a:endParaRPr lang="es-C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786938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</a:rPr>
              <a:t>Fortalecimiento de las municipalidades para la formulación e implementación de los planes municipales de gestión integral de residuos en cada Cantón</a:t>
            </a:r>
            <a:r>
              <a:rPr lang="es-MX" sz="2400" dirty="0">
                <a:solidFill>
                  <a:schemeClr val="tx1"/>
                </a:solidFill>
              </a:rPr>
              <a:t>.</a:t>
            </a:r>
            <a:endParaRPr lang="es-CR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756775" y="2708275"/>
            <a:ext cx="4643438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 Black" pitchFamily="34" charset="0"/>
              </a:rPr>
              <a:t>Desarrollo de un sistema de información en la Gestión Integral de Residuos que brinde información veraz, oportuna y accesible sobre el estado y la evolución de la GIR para la toma efectiva de decisiones.</a:t>
            </a:r>
            <a:endParaRPr lang="es-CR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0" y="53635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94E-6 L -0.79271 -0.004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79271 -0.0043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250825" y="333375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1 Título"/>
          <p:cNvSpPr>
            <a:spLocks noGrp="1"/>
          </p:cNvSpPr>
          <p:nvPr>
            <p:ph type="ctrTitle"/>
          </p:nvPr>
        </p:nvSpPr>
        <p:spPr>
          <a:xfrm>
            <a:off x="857250" y="2428875"/>
            <a:ext cx="7772400" cy="1176338"/>
          </a:xfrm>
        </p:spPr>
        <p:txBody>
          <a:bodyPr/>
          <a:lstStyle/>
          <a:p>
            <a:r>
              <a:rPr lang="es-CR" altLang="es-CR" sz="4000" b="1" dirty="0" smtClean="0">
                <a:solidFill>
                  <a:srgbClr val="000099"/>
                </a:solidFill>
                <a:latin typeface="Arial" charset="0"/>
              </a:rPr>
              <a:t>MUCHAS</a:t>
            </a:r>
            <a:r>
              <a:rPr lang="es-CR" altLang="es-CR" sz="4000" b="1" dirty="0" smtClean="0"/>
              <a:t> </a:t>
            </a:r>
            <a:r>
              <a:rPr lang="es-CR" altLang="es-CR" sz="4000" b="1" dirty="0" smtClean="0">
                <a:solidFill>
                  <a:srgbClr val="000099"/>
                </a:solidFill>
                <a:latin typeface="Arial" charset="0"/>
              </a:rPr>
              <a:t>GRACIAS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46088" y="3869463"/>
            <a:ext cx="824865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dirty="0">
                <a:solidFill>
                  <a:srgbClr val="000099"/>
                </a:solidFill>
                <a:ea typeface="+mj-ea"/>
                <a:cs typeface="+mj-cs"/>
              </a:rPr>
              <a:t>Presentado por:</a:t>
            </a:r>
          </a:p>
          <a:p>
            <a:pPr algn="r">
              <a:defRPr/>
            </a:pPr>
            <a:r>
              <a:rPr lang="es-MX" dirty="0" smtClean="0">
                <a:solidFill>
                  <a:srgbClr val="000099"/>
                </a:solidFill>
                <a:ea typeface="+mj-ea"/>
                <a:cs typeface="+mj-cs"/>
              </a:rPr>
              <a:t>Eugenio </a:t>
            </a:r>
            <a:r>
              <a:rPr lang="es-MX" dirty="0">
                <a:solidFill>
                  <a:srgbClr val="000099"/>
                </a:solidFill>
                <a:ea typeface="+mj-ea"/>
                <a:cs typeface="+mj-cs"/>
              </a:rPr>
              <a:t>Androvetto Villalobos</a:t>
            </a:r>
          </a:p>
          <a:p>
            <a:pPr algn="r">
              <a:defRPr/>
            </a:pPr>
            <a:r>
              <a:rPr lang="es-MX" dirty="0" smtClean="0">
                <a:solidFill>
                  <a:srgbClr val="000099"/>
                </a:solidFill>
                <a:ea typeface="+mj-ea"/>
                <a:cs typeface="+mj-cs"/>
              </a:rPr>
              <a:t>Dirección </a:t>
            </a:r>
            <a:r>
              <a:rPr lang="es-MX" dirty="0">
                <a:solidFill>
                  <a:srgbClr val="000099"/>
                </a:solidFill>
                <a:ea typeface="+mj-ea"/>
                <a:cs typeface="+mj-cs"/>
              </a:rPr>
              <a:t>de Protección al Ambiente Humano</a:t>
            </a:r>
          </a:p>
          <a:p>
            <a:pPr algn="r">
              <a:defRPr/>
            </a:pPr>
            <a:r>
              <a:rPr lang="es-MX" dirty="0">
                <a:solidFill>
                  <a:srgbClr val="000099"/>
                </a:solidFill>
                <a:ea typeface="+mj-ea"/>
                <a:cs typeface="+mj-cs"/>
              </a:rPr>
              <a:t>Ministerio de </a:t>
            </a:r>
            <a:r>
              <a:rPr lang="es-MX" dirty="0" smtClean="0">
                <a:solidFill>
                  <a:srgbClr val="000099"/>
                </a:solidFill>
                <a:ea typeface="+mj-ea"/>
                <a:cs typeface="+mj-cs"/>
              </a:rPr>
              <a:t>Salud</a:t>
            </a:r>
          </a:p>
          <a:p>
            <a:pPr algn="r">
              <a:defRPr/>
            </a:pPr>
            <a:r>
              <a:rPr lang="es-MX" dirty="0" err="1" smtClean="0">
                <a:solidFill>
                  <a:srgbClr val="000099"/>
                </a:solidFill>
                <a:ea typeface="+mj-ea"/>
                <a:cs typeface="+mj-cs"/>
              </a:rPr>
              <a:t>eandrovetto@ministeriodesalud</a:t>
            </a:r>
            <a:r>
              <a:rPr lang="es-MX" dirty="0" smtClean="0">
                <a:solidFill>
                  <a:srgbClr val="000099"/>
                </a:solidFill>
                <a:ea typeface="+mj-ea"/>
                <a:cs typeface="+mj-cs"/>
              </a:rPr>
              <a:t> go.cr</a:t>
            </a:r>
          </a:p>
          <a:p>
            <a:pPr algn="r">
              <a:defRPr/>
            </a:pPr>
            <a:endParaRPr lang="es-MX" dirty="0">
              <a:solidFill>
                <a:srgbClr val="000099"/>
              </a:solidFill>
              <a:ea typeface="+mj-ea"/>
              <a:cs typeface="+mj-cs"/>
            </a:endParaRPr>
          </a:p>
          <a:p>
            <a:pPr algn="r">
              <a:defRPr/>
            </a:pPr>
            <a:endParaRPr lang="es-MX" dirty="0" smtClean="0">
              <a:solidFill>
                <a:srgbClr val="000099"/>
              </a:solidFill>
              <a:ea typeface="+mj-ea"/>
              <a:cs typeface="+mj-cs"/>
            </a:endParaRPr>
          </a:p>
          <a:p>
            <a:pPr algn="r">
              <a:defRPr/>
            </a:pPr>
            <a:endParaRPr lang="es-MX" dirty="0" smtClean="0">
              <a:solidFill>
                <a:srgbClr val="000099"/>
              </a:solidFill>
              <a:ea typeface="+mj-ea"/>
              <a:cs typeface="+mj-cs"/>
            </a:endParaRPr>
          </a:p>
          <a:p>
            <a:pPr algn="ctr">
              <a:defRPr/>
            </a:pPr>
            <a:r>
              <a:rPr lang="es-MX" b="1" dirty="0" smtClean="0">
                <a:solidFill>
                  <a:srgbClr val="000099"/>
                </a:solidFill>
                <a:latin typeface="Book Antiqua" panose="02040602050305030304" pitchFamily="18" charset="0"/>
                <a:ea typeface="+mj-ea"/>
                <a:cs typeface="+mj-cs"/>
              </a:rPr>
              <a:t>“De la atención de la enfermedad hacia la promoción de la salud”</a:t>
            </a:r>
            <a:endParaRPr lang="es-MX" b="1" dirty="0">
              <a:solidFill>
                <a:srgbClr val="000099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7" t="10260" b="12788"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418803"/>
            <a:ext cx="21288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3"/>
            <a:ext cx="41370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073215" cy="343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9" y="1004535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Ley No. 8839</a:t>
            </a:r>
          </a:p>
          <a:p>
            <a:r>
              <a:rPr lang="es-C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“Ley para la Gestión Integral de Residuos”</a:t>
            </a:r>
          </a:p>
          <a:p>
            <a:r>
              <a:rPr lang="es-C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Publicada en el Diario </a:t>
            </a:r>
            <a:r>
              <a:rPr lang="es-C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Oficial La Gaceta No. 135 del 13 de julio del 2013</a:t>
            </a:r>
            <a:endParaRPr lang="es-C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3"/>
            <a:ext cx="2212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0" y="194170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7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7196336" cy="1470025"/>
          </a:xfrm>
        </p:spPr>
        <p:txBody>
          <a:bodyPr>
            <a:noAutofit/>
          </a:bodyPr>
          <a:lstStyle/>
          <a:p>
            <a:pPr algn="just"/>
            <a:r>
              <a:rPr lang="es-CR" sz="2800" dirty="0">
                <a:solidFill>
                  <a:schemeClr val="accent1">
                    <a:lumMod val="75000"/>
                  </a:schemeClr>
                </a:solidFill>
              </a:rPr>
              <a:t>Art. 10 El Ministerio de salud debe formular, en forma participativa, la política nacional para la gestión integral de residuos.</a:t>
            </a:r>
            <a:endParaRPr lang="es-C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808312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es-CR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Transitorio IX En un </a:t>
            </a:r>
            <a:r>
              <a:rPr lang="es-CR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plazo máximo </a:t>
            </a:r>
            <a:r>
              <a:rPr lang="es-CR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 seis meses, el Ministerio de Salud deberá establecer y comunicar la </a:t>
            </a:r>
            <a:r>
              <a:rPr lang="es-CR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política </a:t>
            </a:r>
            <a:r>
              <a:rPr lang="es-CR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nacional y el Plan Nacional de Gestión Integral de Residuos, de conformidad con lo establecido en el artículo 7 de la Ley.</a:t>
            </a:r>
            <a:endParaRPr lang="es-CR" sz="28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86"/>
            <a:ext cx="2212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467544" y="314019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9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714348" y="2500306"/>
            <a:ext cx="7858180" cy="3853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 el Estado costarricense  garantice  y respete  el acceso y ejercicio  al  derecho de un ambiente saludable y el derecho de la sociedad  a estar informada corresponsablemente en materia  de  la gestión integral de residuos.</a:t>
            </a:r>
            <a:endParaRPr lang="es-C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Down Arrow 5"/>
          <p:cNvSpPr/>
          <p:nvPr/>
        </p:nvSpPr>
        <p:spPr>
          <a:xfrm>
            <a:off x="4402079" y="1785926"/>
            <a:ext cx="449039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dirty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97013" y="642938"/>
            <a:ext cx="5986462" cy="10715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400" dirty="0">
                <a:solidFill>
                  <a:schemeClr val="bg1"/>
                </a:solidFill>
                <a:latin typeface="Arial Black" pitchFamily="34" charset="0"/>
              </a:rPr>
              <a:t>Propósito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250825" y="333375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73050"/>
            <a:ext cx="8305800" cy="865188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Ámbitos</a:t>
            </a:r>
            <a:r>
              <a:rPr lang="es-MX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sz="4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927950"/>
              </p:ext>
            </p:extLst>
          </p:nvPr>
        </p:nvGraphicFramePr>
        <p:xfrm>
          <a:off x="0" y="1196752"/>
          <a:ext cx="954055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17"/>
          <p:cNvSpPr/>
          <p:nvPr/>
        </p:nvSpPr>
        <p:spPr bwMode="auto">
          <a:xfrm>
            <a:off x="3851920" y="3140968"/>
            <a:ext cx="2016224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Coordinación y articulación </a:t>
            </a:r>
            <a:r>
              <a:rPr lang="es-C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entre instituciones, sectores y sociedad civil 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250825" y="333375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224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7859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i="1" dirty="0" smtClean="0">
                <a:solidFill>
                  <a:schemeClr val="bg1"/>
                </a:solidFill>
                <a:latin typeface="Arial Black" pitchFamily="34" charset="0"/>
              </a:rPr>
              <a:t>Ámbito  Educación, Formación, Capacitación y Comunicación Social </a:t>
            </a:r>
            <a:endParaRPr sz="36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00313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  <a:latin typeface="Arial Black" pitchFamily="34" charset="0"/>
              </a:rPr>
              <a:t>Inclusión  del tema de la Gestión Integral de Residuos en los planes  y programas de estudio  a nivel preescolar, escolar, secundario, para universitario y universitario.</a:t>
            </a:r>
            <a:endParaRPr lang="es-C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972675" y="2924175"/>
            <a:ext cx="4643438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400" dirty="0">
                <a:solidFill>
                  <a:schemeClr val="tx1"/>
                </a:solidFill>
              </a:rPr>
              <a:t>Creación y fortalecimiento de un sistema de certificación para la formación y capacitación en gestión integral de residuos.</a:t>
            </a:r>
            <a:endParaRPr lang="es-CR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972675" y="2924175"/>
            <a:ext cx="4643438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</a:rPr>
              <a:t>Capacitación  de Técnicos y profesionales del sector público y privado en  la Gestión Integral de Residuos. </a:t>
            </a:r>
            <a:endParaRPr lang="es-CR" sz="24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972675" y="2924175"/>
            <a:ext cx="4643438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</a:rPr>
              <a:t>Formación de técnicos y profesionales en el tema de Gestión integral de residuos</a:t>
            </a:r>
            <a:r>
              <a:rPr lang="es-C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9972675" y="2924175"/>
            <a:ext cx="4643438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  <a:latin typeface="Arial Black" pitchFamily="34" charset="0"/>
              </a:rPr>
              <a:t>Posicionamiento  del tema de gestión integral de los residuos  en la población del país mediante la comunicación  e información social.</a:t>
            </a:r>
            <a:endParaRPr lang="es-CR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 </a:t>
            </a:r>
            <a:endParaRPr lang="es-CR" sz="24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0" y="82663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79271 -0.004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79271 -0.004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79271 -0.0043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94E-6 L -0.79271 -0.0046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i="1" dirty="0" smtClean="0">
                <a:solidFill>
                  <a:schemeClr val="bg1"/>
                </a:solidFill>
                <a:latin typeface="Arial Black" pitchFamily="34" charset="0"/>
              </a:rPr>
              <a:t>Ámbito  Económico </a:t>
            </a:r>
            <a:endParaRPr sz="36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00313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  <a:latin typeface="Arial Black" pitchFamily="34" charset="0"/>
              </a:rPr>
              <a:t>Desarrollo de estrategias que permitan el financiamiento y la sostenibilidad económica de la  gestión integral de residuos a nivel nacional.</a:t>
            </a:r>
            <a:endParaRPr lang="es-C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107504" y="84642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4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3573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MX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MX" sz="4000" i="1" dirty="0" smtClean="0">
                <a:solidFill>
                  <a:schemeClr val="bg1"/>
                </a:solidFill>
                <a:latin typeface="Arial Black" pitchFamily="34" charset="0"/>
              </a:rPr>
              <a:t>Ámbito </a:t>
            </a:r>
            <a:r>
              <a:rPr lang="es-MX" sz="4000" i="1" dirty="0">
                <a:solidFill>
                  <a:schemeClr val="bg1"/>
                </a:solidFill>
                <a:latin typeface="Arial Black" pitchFamily="34" charset="0"/>
              </a:rPr>
              <a:t>Hábitat Humano </a:t>
            </a:r>
            <a:r>
              <a:rPr i="1" dirty="0">
                <a:solidFill>
                  <a:schemeClr val="bg1"/>
                </a:solidFill>
              </a:rPr>
              <a:t/>
            </a:r>
            <a:br>
              <a:rPr i="1" dirty="0">
                <a:solidFill>
                  <a:schemeClr val="bg1"/>
                </a:solidFill>
              </a:rPr>
            </a:br>
            <a:endParaRPr sz="2000" i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500313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  <a:latin typeface="Arial Black" pitchFamily="34" charset="0"/>
              </a:rPr>
              <a:t>Gestión de residuos resultantes de una situación de desastre.</a:t>
            </a:r>
            <a:endParaRPr lang="es-C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828213" y="270827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Inclusión de  la gestión integral de residuos como parte de las medidas para la mitigación y reducción de los efectos del cambio climático.</a:t>
            </a:r>
            <a:endParaRPr lang="es-CR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828213" y="270827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  <a:latin typeface="Arial Black" pitchFamily="34" charset="0"/>
              </a:rPr>
              <a:t>Dotación de los servicios de manejo integral de residuos en todo el territorio nacional.</a:t>
            </a:r>
            <a:endParaRPr lang="es-CR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0" y="25602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79271 -0.004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94E-6 L -0.79271 -0.00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4287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MX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MX" sz="4000" i="1" dirty="0" smtClean="0">
                <a:solidFill>
                  <a:schemeClr val="bg1"/>
                </a:solidFill>
                <a:latin typeface="Arial Black" pitchFamily="34" charset="0"/>
              </a:rPr>
              <a:t>Ámbito </a:t>
            </a:r>
            <a:r>
              <a:rPr sz="4000" i="1" dirty="0">
                <a:solidFill>
                  <a:schemeClr val="bg1"/>
                </a:solidFill>
                <a:latin typeface="Arial Black" pitchFamily="34" charset="0"/>
              </a:rPr>
              <a:t>Investigación y Desarrollo Tecnológico</a:t>
            </a:r>
            <a:r>
              <a:rPr i="1" dirty="0">
                <a:solidFill>
                  <a:schemeClr val="bg1"/>
                </a:solidFill>
              </a:rPr>
              <a:t/>
            </a:r>
            <a:br>
              <a:rPr i="1" dirty="0">
                <a:solidFill>
                  <a:schemeClr val="bg1"/>
                </a:solidFill>
              </a:rPr>
            </a:br>
            <a:endParaRPr sz="2000" i="1" dirty="0">
              <a:solidFill>
                <a:schemeClr val="bg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00313" y="2714625"/>
            <a:ext cx="4643437" cy="250031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 Black" pitchFamily="34" charset="0"/>
              </a:rPr>
              <a:t>Desarrollo y aplicación de tecnologías limpias e  innovadoras para la gestión integral de residuos,  basados en los principios de jerarquización de  los mismos</a:t>
            </a:r>
            <a:r>
              <a:rPr lang="es-MX" sz="2000" b="1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s-C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540875" y="2636838"/>
            <a:ext cx="4643438" cy="25003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dirty="0">
                <a:solidFill>
                  <a:schemeClr val="tx1"/>
                </a:solidFill>
                <a:latin typeface="Arial Black" pitchFamily="34" charset="0"/>
              </a:rPr>
              <a:t>Investigación científica para el desarrollo de la gestión integral de residuos y su  aprovechamiento</a:t>
            </a:r>
            <a:r>
              <a:rPr lang="es-ES" sz="2200" b="1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s-CR" sz="2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/>
          <a:stretch>
            <a:fillRect/>
          </a:stretch>
        </p:blipFill>
        <p:spPr bwMode="auto">
          <a:xfrm>
            <a:off x="0" y="68149"/>
            <a:ext cx="8143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94E-6 L -0.79271 -0.004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564</Words>
  <Application>Microsoft Office PowerPoint</Application>
  <PresentationFormat>Presentación en pantalla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Art. 10 El Ministerio de salud debe formular, en forma participativa, la política nacional para la gestión integral de residuos.</vt:lpstr>
      <vt:lpstr>Presentación de PowerPoint</vt:lpstr>
      <vt:lpstr>Ámbitos </vt:lpstr>
      <vt:lpstr>Ámbito  Educación, Formación, Capacitación y Comunicación Social </vt:lpstr>
      <vt:lpstr>Ámbito  Económico </vt:lpstr>
      <vt:lpstr> Ámbito Hábitat Humano  </vt:lpstr>
      <vt:lpstr> Ámbito Investigación y Desarrollo Tecnológico </vt:lpstr>
      <vt:lpstr>Ámbito  Legal  </vt:lpstr>
      <vt:lpstr> Ámbito  Fortalecimiento Institucional y Organizacional </vt:lpstr>
      <vt:lpstr>MUCHAS 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EUGENIO</dc:creator>
  <cp:lastModifiedBy>EUGENIO</cp:lastModifiedBy>
  <cp:revision>10</cp:revision>
  <dcterms:created xsi:type="dcterms:W3CDTF">2011-05-27T21:30:05Z</dcterms:created>
  <dcterms:modified xsi:type="dcterms:W3CDTF">2015-03-03T19:57:51Z</dcterms:modified>
</cp:coreProperties>
</file>